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10287000" cx="18288000"/>
  <p:notesSz cx="6858000" cy="9144000"/>
  <p:embeddedFontLst>
    <p:embeddedFont>
      <p:font typeface="Roboto"/>
      <p:regular r:id="rId33"/>
      <p:bold r:id="rId34"/>
      <p:italic r:id="rId35"/>
      <p:boldItalic r:id="rId36"/>
    </p:embeddedFont>
    <p:embeddedFont>
      <p:font typeface="Archivo Black"/>
      <p:regular r:id="rId37"/>
    </p:embeddedFont>
    <p:embeddedFont>
      <p:font typeface="DM Sans"/>
      <p:regular r:id="rId38"/>
      <p:bold r:id="rId39"/>
      <p:italic r:id="rId40"/>
      <p:boldItalic r:id="rId41"/>
    </p:embeddedFont>
    <p:embeddedFont>
      <p:font typeface="Archiv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6" roundtripDataSignature="AMtx7mi3hrvNwq7PC9wVDO5BW7I+Ho0h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italic.fntdata"/><Relationship Id="rId20" Type="http://schemas.openxmlformats.org/officeDocument/2006/relationships/slide" Target="slides/slide15.xml"/><Relationship Id="rId42" Type="http://schemas.openxmlformats.org/officeDocument/2006/relationships/font" Target="fonts/Archivo-regular.fntdata"/><Relationship Id="rId41" Type="http://schemas.openxmlformats.org/officeDocument/2006/relationships/font" Target="fonts/DMSans-boldItalic.fntdata"/><Relationship Id="rId22" Type="http://schemas.openxmlformats.org/officeDocument/2006/relationships/slide" Target="slides/slide17.xml"/><Relationship Id="rId44" Type="http://schemas.openxmlformats.org/officeDocument/2006/relationships/font" Target="fonts/Archivo-italic.fntdata"/><Relationship Id="rId21" Type="http://schemas.openxmlformats.org/officeDocument/2006/relationships/slide" Target="slides/slide16.xml"/><Relationship Id="rId43" Type="http://schemas.openxmlformats.org/officeDocument/2006/relationships/font" Target="fonts/Archivo-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Archiv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ArchivoBlack-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DMSans-bold.fntdata"/><Relationship Id="rId16" Type="http://schemas.openxmlformats.org/officeDocument/2006/relationships/slide" Target="slides/slide11.xml"/><Relationship Id="rId38" Type="http://schemas.openxmlformats.org/officeDocument/2006/relationships/font" Target="fonts/DM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d7295864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Communicating most important points.</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39" name="Google Shape;339;g2cd72958642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QUERY G1- JUSTIN</a:t>
            </a:r>
            <a:endParaRPr/>
          </a:p>
        </p:txBody>
      </p:sp>
      <p:sp>
        <p:nvSpPr>
          <p:cNvPr id="352" name="Google Shape;3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d949d4ed6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QUERY F- JUSTIN</a:t>
            </a:r>
            <a:endParaRPr/>
          </a:p>
        </p:txBody>
      </p:sp>
      <p:sp>
        <p:nvSpPr>
          <p:cNvPr id="368" name="Google Shape;368;g2cd949d4ed6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d949d4ed6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QUERY D - JUSTIN</a:t>
            </a:r>
            <a:endParaRPr/>
          </a:p>
        </p:txBody>
      </p:sp>
      <p:sp>
        <p:nvSpPr>
          <p:cNvPr id="383" name="Google Shape;383;g2cd949d4ed6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cd949d4ed6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QUERY G2- JUSTIN</a:t>
            </a:r>
            <a:endParaRPr/>
          </a:p>
        </p:txBody>
      </p:sp>
      <p:sp>
        <p:nvSpPr>
          <p:cNvPr id="398" name="Google Shape;398;g2cd949d4ed6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d949d4ed6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QUERY E- SAMARTH (Objective 3) *</a:t>
            </a:r>
            <a:endParaRPr/>
          </a:p>
          <a:p>
            <a:pPr indent="0" lvl="0" marL="0" rtl="0" algn="l">
              <a:lnSpc>
                <a:spcPct val="100000"/>
              </a:lnSpc>
              <a:spcBef>
                <a:spcPts val="0"/>
              </a:spcBef>
              <a:spcAft>
                <a:spcPts val="0"/>
              </a:spcAft>
              <a:buSzPts val="1100"/>
              <a:buNone/>
            </a:pPr>
            <a:r>
              <a:rPr lang="en-US"/>
              <a:t>Here, we are looking at teams who have follower counts above the league average and jerseys sold above the league average. 12 of 22 teams returned are shown here.</a:t>
            </a:r>
            <a:endParaRPr/>
          </a:p>
          <a:p>
            <a:pPr indent="0" lvl="0" marL="0" rtl="0" algn="l">
              <a:lnSpc>
                <a:spcPct val="100000"/>
              </a:lnSpc>
              <a:spcBef>
                <a:spcPts val="0"/>
              </a:spcBef>
              <a:spcAft>
                <a:spcPts val="0"/>
              </a:spcAft>
              <a:buSzPts val="1100"/>
              <a:buNone/>
            </a:pPr>
            <a:r>
              <a:t/>
            </a:r>
            <a:endParaRPr sz="800">
              <a:solidFill>
                <a:schemeClr val="dk1"/>
              </a:solidFill>
            </a:endParaRPr>
          </a:p>
          <a:p>
            <a:pPr indent="-431800" lvl="0" marL="457200" rtl="0" algn="l">
              <a:lnSpc>
                <a:spcPct val="100000"/>
              </a:lnSpc>
              <a:spcBef>
                <a:spcPts val="0"/>
              </a:spcBef>
              <a:spcAft>
                <a:spcPts val="0"/>
              </a:spcAft>
              <a:buClr>
                <a:schemeClr val="dk1"/>
              </a:buClr>
              <a:buSzPts val="3200"/>
              <a:buFont typeface="Calibri"/>
              <a:buChar char="●"/>
            </a:pPr>
            <a:r>
              <a:rPr lang="en-US" sz="2300">
                <a:solidFill>
                  <a:schemeClr val="dk1"/>
                </a:solidFill>
              </a:rPr>
              <a:t>List of teams that have follower counts below the league average and their jersey sales.</a:t>
            </a:r>
            <a:endParaRPr sz="800">
              <a:solidFill>
                <a:schemeClr val="dk1"/>
              </a:solidFill>
            </a:endParaRPr>
          </a:p>
        </p:txBody>
      </p:sp>
      <p:sp>
        <p:nvSpPr>
          <p:cNvPr id="412" name="Google Shape;412;g2cd949d4ed6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cd949d4ed6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QUERY C- SAMARTH (Objective 5)</a:t>
            </a:r>
            <a:endParaRPr/>
          </a:p>
          <a:p>
            <a:pPr indent="0" lvl="0" marL="0" rtl="0" algn="l">
              <a:lnSpc>
                <a:spcPct val="100000"/>
              </a:lnSpc>
              <a:spcBef>
                <a:spcPts val="0"/>
              </a:spcBef>
              <a:spcAft>
                <a:spcPts val="0"/>
              </a:spcAft>
              <a:buSzPts val="1100"/>
              <a:buNone/>
            </a:pPr>
            <a:r>
              <a:rPr lang="en-US"/>
              <a:t>Expected Data Output: List of athletes that are in teams with highest and lowest average social media engagement and their individual demographics.</a:t>
            </a:r>
            <a:endParaRPr/>
          </a:p>
        </p:txBody>
      </p:sp>
      <p:sp>
        <p:nvSpPr>
          <p:cNvPr id="426" name="Google Shape;426;g2cd949d4ed6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d949d4ed6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View - Samarth</a:t>
            </a:r>
            <a:endParaRPr/>
          </a:p>
        </p:txBody>
      </p:sp>
      <p:sp>
        <p:nvSpPr>
          <p:cNvPr id="440" name="Google Shape;440;g2cd949d4ed6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d949d4ed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QUERY A- SAMARTH (Objective 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Expected Data Output: Table containing the sum of social media post metrics by account type in Q1 2023.</a:t>
            </a:r>
            <a:endParaRPr/>
          </a:p>
          <a:p>
            <a:pPr indent="0" lvl="0" marL="0" rtl="0" algn="l">
              <a:lnSpc>
                <a:spcPct val="100000"/>
              </a:lnSpc>
              <a:spcBef>
                <a:spcPts val="0"/>
              </a:spcBef>
              <a:spcAft>
                <a:spcPts val="0"/>
              </a:spcAft>
              <a:buSzPts val="1100"/>
              <a:buNone/>
            </a:pPr>
            <a:r>
              <a:t/>
            </a:r>
            <a:endParaRPr/>
          </a:p>
          <a:p>
            <a:pPr indent="-431800" lvl="0" marL="457200" rtl="0" algn="l">
              <a:lnSpc>
                <a:spcPct val="100000"/>
              </a:lnSpc>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Business Purpose</a:t>
            </a:r>
            <a:r>
              <a:rPr lang="en-US" sz="3200">
                <a:solidFill>
                  <a:schemeClr val="dk1"/>
                </a:solidFill>
                <a:latin typeface="Calibri"/>
                <a:ea typeface="Calibri"/>
                <a:cs typeface="Calibri"/>
                <a:sym typeface="Calibri"/>
              </a:rPr>
              <a:t>: </a:t>
            </a:r>
            <a:r>
              <a:rPr lang="en-US" sz="2000">
                <a:solidFill>
                  <a:schemeClr val="dk1"/>
                </a:solidFill>
              </a:rPr>
              <a:t>Creates a table calculating the sum of social media image post metrics (likes, comments, views, shares) by social media account type (coach, athlete, team) in Q1 of 2023 (involves joining the social media account and post tables). </a:t>
            </a:r>
            <a:endParaRPr sz="2000">
              <a:solidFill>
                <a:schemeClr val="dk1"/>
              </a:solidFill>
            </a:endParaRPr>
          </a:p>
          <a:p>
            <a:pPr indent="-450850" lvl="1" marL="914400" rtl="0" algn="l">
              <a:lnSpc>
                <a:spcPct val="100000"/>
              </a:lnSpc>
              <a:spcBef>
                <a:spcPts val="0"/>
              </a:spcBef>
              <a:spcAft>
                <a:spcPts val="0"/>
              </a:spcAft>
              <a:buClr>
                <a:schemeClr val="dk1"/>
              </a:buClr>
              <a:buSzPts val="3500"/>
              <a:buFont typeface="Calibri"/>
              <a:buChar char="○"/>
            </a:pPr>
            <a:r>
              <a:rPr b="1" lang="en-US" sz="2000">
                <a:solidFill>
                  <a:schemeClr val="dk1"/>
                </a:solidFill>
              </a:rPr>
              <a:t>NFL Interest</a:t>
            </a:r>
            <a:r>
              <a:rPr lang="en-US" sz="2000">
                <a:solidFill>
                  <a:schemeClr val="dk1"/>
                </a:solidFill>
              </a:rPr>
              <a:t>: Assess their league wide social media presence for teams, coaches, and athletes so they can decide which groups to  prioritize social media marketing efforts and image content for. </a:t>
            </a:r>
            <a:endParaRPr sz="2000">
              <a:solidFill>
                <a:schemeClr val="dk1"/>
              </a:solidFill>
            </a:endParaRPr>
          </a:p>
          <a:p>
            <a:pPr indent="-450850" lvl="1" marL="914400" rtl="0" algn="l">
              <a:lnSpc>
                <a:spcPct val="100000"/>
              </a:lnSpc>
              <a:spcBef>
                <a:spcPts val="0"/>
              </a:spcBef>
              <a:spcAft>
                <a:spcPts val="0"/>
              </a:spcAft>
              <a:buClr>
                <a:schemeClr val="dk1"/>
              </a:buClr>
              <a:buSzPts val="3500"/>
              <a:buFont typeface="Calibri"/>
              <a:buChar char="○"/>
            </a:pPr>
            <a:r>
              <a:rPr b="1" lang="en-US" sz="2000">
                <a:solidFill>
                  <a:schemeClr val="dk1"/>
                </a:solidFill>
              </a:rPr>
              <a:t>Mission Objective: </a:t>
            </a:r>
            <a:r>
              <a:rPr lang="en-US" sz="2000">
                <a:solidFill>
                  <a:schemeClr val="dk1"/>
                </a:solidFill>
              </a:rPr>
              <a:t>Objective 1 (Use social media account data to measure participation via engagement metrics).</a:t>
            </a:r>
            <a:endParaRPr sz="2800">
              <a:solidFill>
                <a:schemeClr val="dk1"/>
              </a:solidFill>
            </a:endParaRPr>
          </a:p>
          <a:p>
            <a:pPr indent="-431800" lvl="0" marL="457200" rtl="0" algn="l">
              <a:lnSpc>
                <a:spcPct val="100000"/>
              </a:lnSpc>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Expected Data Output</a:t>
            </a:r>
            <a:r>
              <a:rPr lang="en-US" sz="3200">
                <a:solidFill>
                  <a:schemeClr val="dk1"/>
                </a:solidFill>
                <a:latin typeface="Calibri"/>
                <a:ea typeface="Calibri"/>
                <a:cs typeface="Calibri"/>
                <a:sym typeface="Calibri"/>
              </a:rPr>
              <a:t>: </a:t>
            </a:r>
            <a:r>
              <a:rPr lang="en-US" sz="2000">
                <a:solidFill>
                  <a:schemeClr val="dk1"/>
                </a:solidFill>
              </a:rPr>
              <a:t>Sum of social media engagement metrics for each account owner type.</a:t>
            </a:r>
            <a:endParaRPr sz="2000">
              <a:solidFill>
                <a:schemeClr val="dk1"/>
              </a:solidFill>
            </a:endParaRPr>
          </a:p>
          <a:p>
            <a:pPr indent="-431800" lvl="1" marL="914400" rtl="0" algn="l">
              <a:lnSpc>
                <a:spcPct val="100000"/>
              </a:lnSpc>
              <a:spcBef>
                <a:spcPts val="0"/>
              </a:spcBef>
              <a:spcAft>
                <a:spcPts val="0"/>
              </a:spcAft>
              <a:buClr>
                <a:schemeClr val="lt1"/>
              </a:buClr>
              <a:buSzPts val="3200"/>
              <a:buFont typeface="Calibri"/>
              <a:buChar char="○"/>
            </a:pPr>
            <a:r>
              <a:rPr b="1" lang="en-US" sz="2000">
                <a:solidFill>
                  <a:schemeClr val="dk1"/>
                </a:solidFill>
              </a:rPr>
              <a:t>Use Case</a:t>
            </a:r>
            <a:r>
              <a:rPr lang="en-US" sz="2000">
                <a:solidFill>
                  <a:schemeClr val="dk1"/>
                </a:solidFill>
              </a:rPr>
              <a:t>: Shows the NFL leadership what account owner types (teams, coaches, or athletes) should invest more time in their </a:t>
            </a:r>
            <a:r>
              <a:rPr lang="en-US" sz="2000">
                <a:solidFill>
                  <a:schemeClr val="lt1"/>
                </a:solidFill>
              </a:rPr>
              <a:t>accounts in order to increase fan participation.</a:t>
            </a:r>
            <a:endParaRPr/>
          </a:p>
        </p:txBody>
      </p:sp>
      <p:sp>
        <p:nvSpPr>
          <p:cNvPr id="455" name="Google Shape;455;g2cd949d4ed6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cd949d4ed6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QUERY B- SAMARTH (Objective 4)</a:t>
            </a:r>
            <a:endParaRPr/>
          </a:p>
          <a:p>
            <a:pPr indent="0" lvl="0" marL="0" rtl="0" algn="l">
              <a:lnSpc>
                <a:spcPct val="100000"/>
              </a:lnSpc>
              <a:spcBef>
                <a:spcPts val="0"/>
              </a:spcBef>
              <a:spcAft>
                <a:spcPts val="0"/>
              </a:spcAft>
              <a:buSzPts val="1100"/>
              <a:buNone/>
            </a:pPr>
            <a:r>
              <a:rPr lang="en-US"/>
              <a:t>Expected Data Output: List of all athletes that have lower social media participation and their associated teams.</a:t>
            </a:r>
            <a:br>
              <a:rPr lang="en-US"/>
            </a:br>
            <a:endParaRPr/>
          </a:p>
          <a:p>
            <a:pPr indent="0" lvl="0" marL="0" rtl="0" algn="l">
              <a:lnSpc>
                <a:spcPct val="100000"/>
              </a:lnSpc>
              <a:spcBef>
                <a:spcPts val="0"/>
              </a:spcBef>
              <a:spcAft>
                <a:spcPts val="0"/>
              </a:spcAft>
              <a:buSzPts val="1100"/>
              <a:buNone/>
            </a:pPr>
            <a:r>
              <a:rPr lang="en-US"/>
              <a:t>Opportunity for the client would be to boost social media presence of athletes with traditionally low follower counts.</a:t>
            </a:r>
            <a:endParaRPr/>
          </a:p>
          <a:p>
            <a:pPr indent="0" lvl="0" marL="0" rtl="0" algn="l">
              <a:lnSpc>
                <a:spcPct val="100000"/>
              </a:lnSpc>
              <a:spcBef>
                <a:spcPts val="0"/>
              </a:spcBef>
              <a:spcAft>
                <a:spcPts val="0"/>
              </a:spcAft>
              <a:buSzPts val="1100"/>
              <a:buNone/>
            </a:pPr>
            <a:r>
              <a:t/>
            </a:r>
            <a:endParaRPr/>
          </a:p>
        </p:txBody>
      </p:sp>
      <p:sp>
        <p:nvSpPr>
          <p:cNvPr id="469" name="Google Shape;469;g2cd949d4ed6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fb1c4af9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ALYSSA- 30 SEC</a:t>
            </a:r>
            <a:endParaRPr/>
          </a:p>
        </p:txBody>
      </p:sp>
      <p:sp>
        <p:nvSpPr>
          <p:cNvPr id="483" name="Google Shape;483;g26fb1c4af9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fb1c4af9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ALYSSA- 30 SEC</a:t>
            </a:r>
            <a:endParaRPr/>
          </a:p>
        </p:txBody>
      </p:sp>
      <p:sp>
        <p:nvSpPr>
          <p:cNvPr id="498" name="Google Shape;498;g26fb1c4af96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6fb1c4af9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PEARSON</a:t>
            </a:r>
            <a:r>
              <a:rPr lang="en-US"/>
              <a:t>- 30 SEC</a:t>
            </a:r>
            <a:endParaRPr/>
          </a:p>
        </p:txBody>
      </p:sp>
      <p:sp>
        <p:nvSpPr>
          <p:cNvPr id="514" name="Google Shape;514;g26fb1c4af9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fb1c4af9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PEARSON</a:t>
            </a:r>
            <a:r>
              <a:rPr lang="en-US"/>
              <a:t>- 30 SEC</a:t>
            </a:r>
            <a:endParaRPr/>
          </a:p>
        </p:txBody>
      </p:sp>
      <p:sp>
        <p:nvSpPr>
          <p:cNvPr id="528" name="Google Shape;528;g26fb1c4af96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fb1c4af96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PEARSON</a:t>
            </a:r>
            <a:r>
              <a:rPr lang="en-US"/>
              <a:t>- 30 SEC</a:t>
            </a:r>
            <a:endParaRPr/>
          </a:p>
        </p:txBody>
      </p:sp>
      <p:sp>
        <p:nvSpPr>
          <p:cNvPr id="542" name="Google Shape;542;g26fb1c4af96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ce361d1093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PEARSON</a:t>
            </a:r>
            <a:endParaRPr/>
          </a:p>
        </p:txBody>
      </p:sp>
      <p:sp>
        <p:nvSpPr>
          <p:cNvPr id="556" name="Google Shape;556;g2ce361d1093_0_6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Pearson - 15 secs</a:t>
            </a:r>
            <a:endParaRPr/>
          </a:p>
          <a:p>
            <a:pPr indent="0" lvl="0" marL="0" rtl="0" algn="l">
              <a:lnSpc>
                <a:spcPct val="100000"/>
              </a:lnSpc>
              <a:spcBef>
                <a:spcPts val="0"/>
              </a:spcBef>
              <a:spcAft>
                <a:spcPts val="0"/>
              </a:spcAft>
              <a:buSzPts val="1100"/>
              <a:buNone/>
            </a:pPr>
            <a:r>
              <a:t/>
            </a:r>
            <a:endParaRPr/>
          </a:p>
        </p:txBody>
      </p:sp>
      <p:sp>
        <p:nvSpPr>
          <p:cNvPr id="571" name="Google Shape;57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d0338a36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QUERY F- JUSTIN, to reference if needed</a:t>
            </a:r>
            <a:endParaRPr/>
          </a:p>
        </p:txBody>
      </p:sp>
      <p:sp>
        <p:nvSpPr>
          <p:cNvPr id="584" name="Google Shape;584;g2d0338a36a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e361d109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2ce361d1093_0_5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f17dd43ba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26f17dd43ba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Diana- 1 minute</a:t>
            </a:r>
            <a:endParaRPr/>
          </a:p>
        </p:txBody>
      </p:sp>
      <p:sp>
        <p:nvSpPr>
          <p:cNvPr id="270" name="Google Shape;27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Communicating most important points. Diana - 1.5 min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11" name="Google Shape;3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d7295864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Communicating most important points. Diana - 1.5 min</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326" name="Google Shape;326;g2cd7295864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5.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39.png"/><Relationship Id="rId6"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31.png"/><Relationship Id="rId6"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32.png"/><Relationship Id="rId7"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32.png"/><Relationship Id="rId7"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32.png"/><Relationship Id="rId7"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32.png"/><Relationship Id="rId7"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32.png"/><Relationship Id="rId7"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44.jp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83" name="Shape 83"/>
        <p:cNvGrpSpPr/>
        <p:nvPr/>
      </p:nvGrpSpPr>
      <p:grpSpPr>
        <a:xfrm>
          <a:off x="0" y="0"/>
          <a:ext cx="0" cy="0"/>
          <a:chOff x="0" y="0"/>
          <a:chExt cx="0" cy="0"/>
        </a:xfrm>
      </p:grpSpPr>
      <p:grpSp>
        <p:nvGrpSpPr>
          <p:cNvPr id="84" name="Google Shape;84;p1"/>
          <p:cNvGrpSpPr/>
          <p:nvPr/>
        </p:nvGrpSpPr>
        <p:grpSpPr>
          <a:xfrm rot="-5400000">
            <a:off x="11338296" y="4100704"/>
            <a:ext cx="11958151" cy="2037819"/>
            <a:chOff x="0" y="-28575"/>
            <a:chExt cx="3149472" cy="536710"/>
          </a:xfrm>
        </p:grpSpPr>
        <p:sp>
          <p:nvSpPr>
            <p:cNvPr id="85" name="Google Shape;85;p1"/>
            <p:cNvSpPr/>
            <p:nvPr/>
          </p:nvSpPr>
          <p:spPr>
            <a:xfrm>
              <a:off x="0" y="0"/>
              <a:ext cx="3149472" cy="508135"/>
            </a:xfrm>
            <a:custGeom>
              <a:rect b="b" l="l" r="r" t="t"/>
              <a:pathLst>
                <a:path extrusionOk="0" h="508135" w="3149472">
                  <a:moveTo>
                    <a:pt x="0" y="0"/>
                  </a:moveTo>
                  <a:lnTo>
                    <a:pt x="3149472" y="0"/>
                  </a:lnTo>
                  <a:lnTo>
                    <a:pt x="3149472" y="508135"/>
                  </a:lnTo>
                  <a:lnTo>
                    <a:pt x="0" y="508135"/>
                  </a:lnTo>
                  <a:close/>
                </a:path>
              </a:pathLst>
            </a:custGeom>
            <a:solidFill>
              <a:srgbClr val="145DA0"/>
            </a:solidFill>
            <a:ln>
              <a:noFill/>
            </a:ln>
          </p:spPr>
        </p:sp>
        <p:sp>
          <p:nvSpPr>
            <p:cNvPr id="86" name="Google Shape;86;p1"/>
            <p:cNvSpPr txBox="1"/>
            <p:nvPr/>
          </p:nvSpPr>
          <p:spPr>
            <a:xfrm>
              <a:off x="0" y="-28575"/>
              <a:ext cx="3149472" cy="536710"/>
            </a:xfrm>
            <a:prstGeom prst="rect">
              <a:avLst/>
            </a:prstGeom>
            <a:noFill/>
            <a:ln>
              <a:noFill/>
            </a:ln>
          </p:spPr>
          <p:txBody>
            <a:bodyPr anchorCtr="0" anchor="ctr" bIns="50800" lIns="50800" spcFirstLastPara="1" rIns="50800" wrap="square" tIns="50800">
              <a:noAutofit/>
            </a:bodyPr>
            <a:lstStyle/>
            <a:p>
              <a:pPr indent="0" lvl="0" marL="0" marR="0" rtl="0" algn="ctr">
                <a:lnSpc>
                  <a:spcPct val="143888"/>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a:off x="8849596" y="5119614"/>
            <a:ext cx="13457222" cy="7569687"/>
          </a:xfrm>
          <a:custGeom>
            <a:rect b="b" l="l" r="r" t="t"/>
            <a:pathLst>
              <a:path extrusionOk="0" h="7569687" w="13457222">
                <a:moveTo>
                  <a:pt x="0" y="0"/>
                </a:moveTo>
                <a:lnTo>
                  <a:pt x="13457222" y="0"/>
                </a:lnTo>
                <a:lnTo>
                  <a:pt x="13457222" y="7569687"/>
                </a:lnTo>
                <a:lnTo>
                  <a:pt x="0" y="7569687"/>
                </a:lnTo>
                <a:lnTo>
                  <a:pt x="0" y="0"/>
                </a:lnTo>
                <a:close/>
              </a:path>
            </a:pathLst>
          </a:custGeom>
          <a:blipFill rotWithShape="1">
            <a:blip r:embed="rId3">
              <a:alphaModFix/>
            </a:blip>
            <a:stretch>
              <a:fillRect b="0" l="0" r="0" t="0"/>
            </a:stretch>
          </a:blipFill>
          <a:ln>
            <a:noFill/>
          </a:ln>
        </p:spPr>
      </p:sp>
      <p:sp>
        <p:nvSpPr>
          <p:cNvPr id="88" name="Google Shape;88;p1"/>
          <p:cNvSpPr txBox="1"/>
          <p:nvPr/>
        </p:nvSpPr>
        <p:spPr>
          <a:xfrm>
            <a:off x="2203125" y="7048000"/>
            <a:ext cx="8195100" cy="1507200"/>
          </a:xfrm>
          <a:prstGeom prst="rect">
            <a:avLst/>
          </a:prstGeom>
          <a:noFill/>
          <a:ln>
            <a:noFill/>
          </a:ln>
        </p:spPr>
        <p:txBody>
          <a:bodyPr anchorCtr="0" anchor="t" bIns="0" lIns="0" spcFirstLastPara="1" rIns="0" wrap="square" tIns="0">
            <a:spAutoFit/>
          </a:bodyPr>
          <a:lstStyle/>
          <a:p>
            <a:pPr indent="0" lvl="0" marL="0" marR="0" rtl="0" algn="l">
              <a:lnSpc>
                <a:spcPct val="123003"/>
              </a:lnSpc>
              <a:spcBef>
                <a:spcPts val="0"/>
              </a:spcBef>
              <a:spcAft>
                <a:spcPts val="0"/>
              </a:spcAft>
              <a:buClr>
                <a:srgbClr val="000000"/>
              </a:buClr>
              <a:buSzPts val="2530"/>
              <a:buFont typeface="Arial"/>
              <a:buNone/>
            </a:pPr>
            <a:r>
              <a:rPr b="1" i="0" lang="en-US" sz="2830" u="none" cap="none" strike="noStrike">
                <a:solidFill>
                  <a:srgbClr val="56AEFF"/>
                </a:solidFill>
                <a:latin typeface="Calibri"/>
                <a:ea typeface="Calibri"/>
                <a:cs typeface="Calibri"/>
                <a:sym typeface="Calibri"/>
              </a:rPr>
              <a:t>Presented Live by Group 2:  </a:t>
            </a:r>
            <a:endParaRPr b="1" i="0" sz="2830" u="none" cap="none" strike="noStrike">
              <a:solidFill>
                <a:srgbClr val="56AEFF"/>
              </a:solidFill>
              <a:latin typeface="Calibri"/>
              <a:ea typeface="Calibri"/>
              <a:cs typeface="Calibri"/>
              <a:sym typeface="Calibri"/>
            </a:endParaRPr>
          </a:p>
          <a:p>
            <a:pPr indent="0" lvl="0" marL="0" marR="0" rtl="0" algn="l">
              <a:lnSpc>
                <a:spcPct val="123003"/>
              </a:lnSpc>
              <a:spcBef>
                <a:spcPts val="0"/>
              </a:spcBef>
              <a:spcAft>
                <a:spcPts val="0"/>
              </a:spcAft>
              <a:buClr>
                <a:srgbClr val="000000"/>
              </a:buClr>
              <a:buSzPts val="2530"/>
              <a:buFont typeface="Arial"/>
              <a:buNone/>
            </a:pPr>
            <a:r>
              <a:rPr i="0" lang="en-US" sz="2830" u="none" cap="none" strike="noStrike">
                <a:solidFill>
                  <a:srgbClr val="56AEFF"/>
                </a:solidFill>
                <a:latin typeface="Calibri"/>
                <a:ea typeface="Calibri"/>
                <a:cs typeface="Calibri"/>
                <a:sym typeface="Calibri"/>
              </a:rPr>
              <a:t>Diana Kim, Justin Mejia, Alyssa Miller, Pearson Roberts, </a:t>
            </a:r>
            <a:endParaRPr i="0" sz="2830" u="none" cap="none" strike="noStrike">
              <a:solidFill>
                <a:srgbClr val="56AEFF"/>
              </a:solidFill>
              <a:latin typeface="Calibri"/>
              <a:ea typeface="Calibri"/>
              <a:cs typeface="Calibri"/>
              <a:sym typeface="Calibri"/>
            </a:endParaRPr>
          </a:p>
          <a:p>
            <a:pPr indent="0" lvl="0" marL="0" marR="0" rtl="0" algn="l">
              <a:lnSpc>
                <a:spcPct val="123003"/>
              </a:lnSpc>
              <a:spcBef>
                <a:spcPts val="0"/>
              </a:spcBef>
              <a:spcAft>
                <a:spcPts val="0"/>
              </a:spcAft>
              <a:buClr>
                <a:srgbClr val="000000"/>
              </a:buClr>
              <a:buSzPts val="2530"/>
              <a:buFont typeface="Arial"/>
              <a:buNone/>
            </a:pPr>
            <a:r>
              <a:rPr i="0" lang="en-US" sz="2830" u="none" cap="none" strike="noStrike">
                <a:solidFill>
                  <a:srgbClr val="56AEFF"/>
                </a:solidFill>
                <a:latin typeface="Calibri"/>
                <a:ea typeface="Calibri"/>
                <a:cs typeface="Calibri"/>
                <a:sym typeface="Calibri"/>
              </a:rPr>
              <a:t>Matthew Rutigliano, and Samarth Tuli</a:t>
            </a:r>
            <a:endParaRPr i="0" sz="1200" u="none" cap="none" strike="noStrike">
              <a:solidFill>
                <a:srgbClr val="000000"/>
              </a:solidFill>
              <a:latin typeface="Calibri"/>
              <a:ea typeface="Calibri"/>
              <a:cs typeface="Calibri"/>
              <a:sym typeface="Calibri"/>
            </a:endParaRPr>
          </a:p>
        </p:txBody>
      </p:sp>
      <p:sp>
        <p:nvSpPr>
          <p:cNvPr id="89" name="Google Shape;89;p1"/>
          <p:cNvSpPr txBox="1"/>
          <p:nvPr/>
        </p:nvSpPr>
        <p:spPr>
          <a:xfrm>
            <a:off x="2212275" y="1071550"/>
            <a:ext cx="13457100" cy="174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7100"/>
              <a:buFont typeface="Arial"/>
              <a:buNone/>
            </a:pPr>
            <a:r>
              <a:rPr b="0" i="0" lang="en-US" sz="7100" u="none" cap="none" strike="noStrike">
                <a:solidFill>
                  <a:srgbClr val="FFFBFB"/>
                </a:solidFill>
                <a:latin typeface="Archivo Black"/>
                <a:ea typeface="Archivo Black"/>
                <a:cs typeface="Archivo Black"/>
                <a:sym typeface="Archivo Black"/>
              </a:rPr>
              <a:t>IMPACTS OF SOCIAL MEDIA ON DIRECT SALES</a:t>
            </a:r>
            <a:endParaRPr b="0" i="0" sz="7100" u="none" cap="none" strike="noStrike">
              <a:solidFill>
                <a:srgbClr val="000000"/>
              </a:solidFill>
              <a:latin typeface="Archivo Black"/>
              <a:ea typeface="Archivo Black"/>
              <a:cs typeface="Archivo Black"/>
              <a:sym typeface="Archivo Black"/>
            </a:endParaRPr>
          </a:p>
        </p:txBody>
      </p:sp>
      <p:sp>
        <p:nvSpPr>
          <p:cNvPr id="90" name="Google Shape;90;p1"/>
          <p:cNvSpPr txBox="1"/>
          <p:nvPr/>
        </p:nvSpPr>
        <p:spPr>
          <a:xfrm>
            <a:off x="2203125" y="2831250"/>
            <a:ext cx="13152900" cy="9234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Clr>
                <a:srgbClr val="000000"/>
              </a:buClr>
              <a:buSzPts val="6000"/>
              <a:buFont typeface="Arial"/>
              <a:buNone/>
            </a:pPr>
            <a:r>
              <a:rPr b="0" i="0" lang="en-US" sz="6000" u="none" cap="none" strike="noStrike">
                <a:solidFill>
                  <a:srgbClr val="56AEFF"/>
                </a:solidFill>
                <a:latin typeface="Archivo Black"/>
                <a:ea typeface="Archivo Black"/>
                <a:cs typeface="Archivo Black"/>
                <a:sym typeface="Archivo Black"/>
              </a:rPr>
              <a:t>ACROSS THE NFL</a:t>
            </a:r>
            <a:endParaRPr b="0" i="0" sz="6000" u="none" cap="none" strike="noStrike">
              <a:solidFill>
                <a:srgbClr val="000000"/>
              </a:solidFill>
              <a:latin typeface="Archivo Black"/>
              <a:ea typeface="Archivo Black"/>
              <a:cs typeface="Archivo Black"/>
              <a:sym typeface="Archivo Black"/>
            </a:endParaRPr>
          </a:p>
        </p:txBody>
      </p:sp>
      <p:sp>
        <p:nvSpPr>
          <p:cNvPr id="91" name="Google Shape;91;p1"/>
          <p:cNvSpPr txBox="1"/>
          <p:nvPr/>
        </p:nvSpPr>
        <p:spPr>
          <a:xfrm>
            <a:off x="2203129" y="8970289"/>
            <a:ext cx="7914000" cy="415500"/>
          </a:xfrm>
          <a:prstGeom prst="rect">
            <a:avLst/>
          </a:prstGeom>
          <a:noFill/>
          <a:ln>
            <a:noFill/>
          </a:ln>
        </p:spPr>
        <p:txBody>
          <a:bodyPr anchorCtr="0" anchor="t" bIns="0" lIns="0" spcFirstLastPara="1" rIns="0" wrap="square" tIns="0">
            <a:spAutoFit/>
          </a:bodyPr>
          <a:lstStyle/>
          <a:p>
            <a:pPr indent="0" lvl="0" marL="0" marR="0" rtl="0" algn="l">
              <a:lnSpc>
                <a:spcPct val="123003"/>
              </a:lnSpc>
              <a:spcBef>
                <a:spcPts val="0"/>
              </a:spcBef>
              <a:spcAft>
                <a:spcPts val="0"/>
              </a:spcAft>
              <a:buClr>
                <a:srgbClr val="000000"/>
              </a:buClr>
              <a:buSzPts val="2500"/>
              <a:buFont typeface="Arial"/>
              <a:buNone/>
            </a:pPr>
            <a:r>
              <a:rPr b="1" i="0" lang="en-US" sz="2700" u="none" cap="none" strike="noStrike">
                <a:solidFill>
                  <a:schemeClr val="lt1"/>
                </a:solidFill>
                <a:latin typeface="Calibri"/>
                <a:ea typeface="Calibri"/>
                <a:cs typeface="Calibri"/>
                <a:sym typeface="Calibri"/>
              </a:rPr>
              <a:t>BMSO 601</a:t>
            </a:r>
            <a:endParaRPr b="1" i="0" sz="2700" u="none" cap="none" strike="noStrike">
              <a:solidFill>
                <a:schemeClr val="lt1"/>
              </a:solidFill>
              <a:latin typeface="Calibri"/>
              <a:ea typeface="Calibri"/>
              <a:cs typeface="Calibri"/>
              <a:sym typeface="Calibri"/>
            </a:endParaRPr>
          </a:p>
        </p:txBody>
      </p:sp>
      <p:sp>
        <p:nvSpPr>
          <p:cNvPr id="92" name="Google Shape;92;p1"/>
          <p:cNvSpPr txBox="1"/>
          <p:nvPr/>
        </p:nvSpPr>
        <p:spPr>
          <a:xfrm>
            <a:off x="2203124" y="9432000"/>
            <a:ext cx="9411300" cy="415500"/>
          </a:xfrm>
          <a:prstGeom prst="rect">
            <a:avLst/>
          </a:prstGeom>
          <a:noFill/>
          <a:ln>
            <a:noFill/>
          </a:ln>
        </p:spPr>
        <p:txBody>
          <a:bodyPr anchorCtr="0" anchor="t" bIns="0" lIns="0" spcFirstLastPara="1" rIns="0" wrap="square" tIns="0">
            <a:spAutoFit/>
          </a:bodyPr>
          <a:lstStyle/>
          <a:p>
            <a:pPr indent="0" lvl="0" marL="0" marR="0" rtl="0" algn="l">
              <a:lnSpc>
                <a:spcPct val="123003"/>
              </a:lnSpc>
              <a:spcBef>
                <a:spcPts val="0"/>
              </a:spcBef>
              <a:spcAft>
                <a:spcPts val="0"/>
              </a:spcAft>
              <a:buClr>
                <a:srgbClr val="000000"/>
              </a:buClr>
              <a:buSzPts val="2500"/>
              <a:buFont typeface="Arial"/>
              <a:buNone/>
            </a:pPr>
            <a:r>
              <a:rPr i="0" lang="en-US" sz="2700" u="none" cap="none" strike="noStrike">
                <a:solidFill>
                  <a:schemeClr val="lt1"/>
                </a:solidFill>
                <a:latin typeface="Calibri"/>
                <a:ea typeface="Calibri"/>
                <a:cs typeface="Calibri"/>
                <a:sym typeface="Calibri"/>
              </a:rPr>
              <a:t>Database Presentation</a:t>
            </a:r>
            <a:endParaRPr i="0" sz="2700" u="none" cap="none" strike="noStrike">
              <a:solidFill>
                <a:schemeClr val="lt1"/>
              </a:solidFill>
              <a:latin typeface="Calibri"/>
              <a:ea typeface="Calibri"/>
              <a:cs typeface="Calibri"/>
              <a:sym typeface="Calibri"/>
            </a:endParaRPr>
          </a:p>
        </p:txBody>
      </p:sp>
      <p:sp>
        <p:nvSpPr>
          <p:cNvPr id="93" name="Google Shape;93;p1"/>
          <p:cNvSpPr txBox="1"/>
          <p:nvPr/>
        </p:nvSpPr>
        <p:spPr>
          <a:xfrm>
            <a:off x="2225363" y="3911900"/>
            <a:ext cx="134571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3000" u="none" cap="none" strike="noStrike">
                <a:solidFill>
                  <a:schemeClr val="lt1"/>
                </a:solidFill>
                <a:latin typeface="Calibri"/>
                <a:ea typeface="Calibri"/>
                <a:cs typeface="Calibri"/>
                <a:sym typeface="Calibri"/>
              </a:rPr>
              <a:t>How the NFL can utilize a database to positively influence social media marketing strategies and directly increase ticket and merchandise sales.</a:t>
            </a:r>
            <a:endParaRPr i="0" sz="3000" u="none" cap="none" strike="noStrike">
              <a:solidFill>
                <a:schemeClr val="dk1"/>
              </a:solidFill>
              <a:latin typeface="Calibri"/>
              <a:ea typeface="Calibri"/>
              <a:cs typeface="Calibri"/>
              <a:sym typeface="Calibri"/>
            </a:endParaRPr>
          </a:p>
        </p:txBody>
      </p:sp>
      <p:pic>
        <p:nvPicPr>
          <p:cNvPr id="94" name="Google Shape;94;p1"/>
          <p:cNvPicPr preferRelativeResize="0"/>
          <p:nvPr/>
        </p:nvPicPr>
        <p:blipFill rotWithShape="1">
          <a:blip r:embed="rId4">
            <a:alphaModFix/>
          </a:blip>
          <a:srcRect b="0" l="0" r="0" t="0"/>
          <a:stretch/>
        </p:blipFill>
        <p:spPr>
          <a:xfrm>
            <a:off x="0" y="8743259"/>
            <a:ext cx="2203126" cy="1486666"/>
          </a:xfrm>
          <a:prstGeom prst="rect">
            <a:avLst/>
          </a:prstGeom>
          <a:noFill/>
          <a:ln>
            <a:noFill/>
          </a:ln>
        </p:spPr>
      </p:pic>
      <p:sp>
        <p:nvSpPr>
          <p:cNvPr id="95" name="Google Shape;95;p1"/>
          <p:cNvSpPr txBox="1"/>
          <p:nvPr/>
        </p:nvSpPr>
        <p:spPr>
          <a:xfrm>
            <a:off x="177226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a:t>
            </a:r>
            <a:endParaRPr b="1" i="0" sz="3200" u="none" cap="none" strike="noStrike">
              <a:solidFill>
                <a:schemeClr val="lt1"/>
              </a:solidFill>
              <a:latin typeface="Calibri"/>
              <a:ea typeface="Calibri"/>
              <a:cs typeface="Calibri"/>
              <a:sym typeface="Calibri"/>
            </a:endParaRPr>
          </a:p>
        </p:txBody>
      </p:sp>
      <p:sp>
        <p:nvSpPr>
          <p:cNvPr id="96" name="Google Shape;96;p1"/>
          <p:cNvSpPr/>
          <p:nvPr/>
        </p:nvSpPr>
        <p:spPr>
          <a:xfrm>
            <a:off x="-1064550" y="609607"/>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5">
              <a:alphaModFix/>
            </a:blip>
            <a:stretch>
              <a:fillRect b="0" l="0" r="0" t="0"/>
            </a:stretch>
          </a:blipFill>
          <a:ln>
            <a:noFill/>
          </a:ln>
        </p:spPr>
      </p:sp>
      <p:sp>
        <p:nvSpPr>
          <p:cNvPr id="97" name="Google Shape;97;p1"/>
          <p:cNvSpPr/>
          <p:nvPr/>
        </p:nvSpPr>
        <p:spPr>
          <a:xfrm>
            <a:off x="12937500" y="-1011943"/>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5">
              <a:alphaModFix/>
            </a:blip>
            <a:stretch>
              <a:fillRect b="0" l="0" r="0" t="0"/>
            </a:stretch>
          </a:blipFill>
          <a:ln>
            <a:noFill/>
          </a:ln>
        </p:spPr>
      </p:sp>
      <p:sp>
        <p:nvSpPr>
          <p:cNvPr id="98" name="Google Shape;98;p1"/>
          <p:cNvSpPr/>
          <p:nvPr/>
        </p:nvSpPr>
        <p:spPr>
          <a:xfrm>
            <a:off x="-1038375" y="3638257"/>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340" name="Shape 340"/>
        <p:cNvGrpSpPr/>
        <p:nvPr/>
      </p:nvGrpSpPr>
      <p:grpSpPr>
        <a:xfrm>
          <a:off x="0" y="0"/>
          <a:ext cx="0" cy="0"/>
          <a:chOff x="0" y="0"/>
          <a:chExt cx="0" cy="0"/>
        </a:xfrm>
      </p:grpSpPr>
      <p:sp>
        <p:nvSpPr>
          <p:cNvPr id="341" name="Google Shape;341;g2cd72958642_0_8"/>
          <p:cNvSpPr/>
          <p:nvPr/>
        </p:nvSpPr>
        <p:spPr>
          <a:xfrm>
            <a:off x="6975317" y="-2198044"/>
            <a:ext cx="4337366" cy="4337366"/>
          </a:xfrm>
          <a:custGeom>
            <a:rect b="b" l="l" r="r" t="t"/>
            <a:pathLst>
              <a:path extrusionOk="0" h="4337366" w="4337366">
                <a:moveTo>
                  <a:pt x="0" y="0"/>
                </a:moveTo>
                <a:lnTo>
                  <a:pt x="4337366" y="0"/>
                </a:lnTo>
                <a:lnTo>
                  <a:pt x="4337366" y="4337366"/>
                </a:lnTo>
                <a:lnTo>
                  <a:pt x="0" y="4337366"/>
                </a:lnTo>
                <a:lnTo>
                  <a:pt x="0" y="0"/>
                </a:lnTo>
                <a:close/>
              </a:path>
            </a:pathLst>
          </a:custGeom>
          <a:blipFill rotWithShape="1">
            <a:blip r:embed="rId3">
              <a:alphaModFix amt="29000"/>
            </a:blip>
            <a:stretch>
              <a:fillRect b="0" l="0" r="0" t="0"/>
            </a:stretch>
          </a:blipFill>
          <a:ln>
            <a:noFill/>
          </a:ln>
        </p:spPr>
      </p:sp>
      <p:sp>
        <p:nvSpPr>
          <p:cNvPr id="342" name="Google Shape;342;g2cd72958642_0_8"/>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10</a:t>
            </a:r>
            <a:endParaRPr b="1" i="0" sz="3200" u="none" cap="none" strike="noStrike">
              <a:solidFill>
                <a:schemeClr val="lt1"/>
              </a:solidFill>
              <a:latin typeface="Calibri"/>
              <a:ea typeface="Calibri"/>
              <a:cs typeface="Calibri"/>
              <a:sym typeface="Calibri"/>
            </a:endParaRPr>
          </a:p>
        </p:txBody>
      </p:sp>
      <p:pic>
        <p:nvPicPr>
          <p:cNvPr id="343" name="Google Shape;343;g2cd72958642_0_8"/>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344" name="Google Shape;344;g2cd72958642_0_8"/>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345" name="Google Shape;345;g2cd72958642_0_8"/>
          <p:cNvSpPr/>
          <p:nvPr/>
        </p:nvSpPr>
        <p:spPr>
          <a:xfrm>
            <a:off x="2345963" y="-729372"/>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5">
              <a:alphaModFix/>
            </a:blip>
            <a:stretch>
              <a:fillRect b="0" l="0" r="0" t="0"/>
            </a:stretch>
          </a:blipFill>
          <a:ln>
            <a:noFill/>
          </a:ln>
        </p:spPr>
      </p:sp>
      <p:sp>
        <p:nvSpPr>
          <p:cNvPr id="346" name="Google Shape;346;g2cd72958642_0_8"/>
          <p:cNvSpPr/>
          <p:nvPr/>
        </p:nvSpPr>
        <p:spPr>
          <a:xfrm>
            <a:off x="242525" y="-729372"/>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5">
              <a:alphaModFix/>
            </a:blip>
            <a:stretch>
              <a:fillRect b="0" l="0" r="0" t="0"/>
            </a:stretch>
          </a:blipFill>
          <a:ln>
            <a:noFill/>
          </a:ln>
        </p:spPr>
      </p:sp>
      <p:sp>
        <p:nvSpPr>
          <p:cNvPr id="347" name="Google Shape;347;g2cd72958642_0_8"/>
          <p:cNvSpPr/>
          <p:nvPr/>
        </p:nvSpPr>
        <p:spPr>
          <a:xfrm>
            <a:off x="4449400" y="-729372"/>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5">
              <a:alphaModFix/>
            </a:blip>
            <a:stretch>
              <a:fillRect b="0" l="0" r="0" t="0"/>
            </a:stretch>
          </a:blipFill>
          <a:ln>
            <a:noFill/>
          </a:ln>
        </p:spPr>
      </p:sp>
      <p:sp>
        <p:nvSpPr>
          <p:cNvPr id="348" name="Google Shape;348;g2cd72958642_0_8"/>
          <p:cNvSpPr txBox="1"/>
          <p:nvPr/>
        </p:nvSpPr>
        <p:spPr>
          <a:xfrm>
            <a:off x="539875" y="3087600"/>
            <a:ext cx="6411600" cy="2062500"/>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Clr>
                <a:srgbClr val="000000"/>
              </a:buClr>
              <a:buSzPts val="7000"/>
              <a:buFont typeface="Arial"/>
              <a:buNone/>
            </a:pPr>
            <a:r>
              <a:rPr b="0" i="0" lang="en-US" sz="7000" u="none" cap="none" strike="noStrike">
                <a:solidFill>
                  <a:srgbClr val="56AEFF"/>
                </a:solidFill>
                <a:latin typeface="Archivo Black"/>
                <a:ea typeface="Archivo Black"/>
                <a:cs typeface="Archivo Black"/>
                <a:sym typeface="Archivo Black"/>
              </a:rPr>
              <a:t>ER Diagram</a:t>
            </a:r>
            <a:endParaRPr b="0" i="0" sz="7000" u="none" cap="none" strike="noStrike">
              <a:solidFill>
                <a:srgbClr val="56AEFF"/>
              </a:solidFill>
              <a:latin typeface="Archivo Black"/>
              <a:ea typeface="Archivo Black"/>
              <a:cs typeface="Archivo Black"/>
              <a:sym typeface="Archivo Black"/>
            </a:endParaRPr>
          </a:p>
          <a:p>
            <a:pPr indent="0" lvl="0" marL="0" marR="0" rtl="0" algn="ctr">
              <a:lnSpc>
                <a:spcPct val="119996"/>
              </a:lnSpc>
              <a:spcBef>
                <a:spcPts val="0"/>
              </a:spcBef>
              <a:spcAft>
                <a:spcPts val="0"/>
              </a:spcAft>
              <a:buClr>
                <a:srgbClr val="000000"/>
              </a:buClr>
              <a:buSzPts val="5000"/>
              <a:buFont typeface="Arial"/>
              <a:buNone/>
            </a:pPr>
            <a:r>
              <a:rPr b="0" i="0" lang="en-US" sz="5000" u="none" cap="none" strike="noStrike">
                <a:solidFill>
                  <a:srgbClr val="56AEFF"/>
                </a:solidFill>
                <a:latin typeface="Archivo Black"/>
                <a:ea typeface="Archivo Black"/>
                <a:cs typeface="Archivo Black"/>
                <a:sym typeface="Archivo Black"/>
              </a:rPr>
              <a:t>(bottom half view)</a:t>
            </a:r>
            <a:endParaRPr b="0" i="0" sz="5000" u="none" cap="none" strike="noStrike">
              <a:solidFill>
                <a:srgbClr val="56AEFF"/>
              </a:solidFill>
              <a:latin typeface="Archivo Black"/>
              <a:ea typeface="Archivo Black"/>
              <a:cs typeface="Archivo Black"/>
              <a:sym typeface="Archivo Black"/>
            </a:endParaRPr>
          </a:p>
        </p:txBody>
      </p:sp>
      <p:pic>
        <p:nvPicPr>
          <p:cNvPr id="349" name="Google Shape;349;g2cd72958642_0_8"/>
          <p:cNvPicPr preferRelativeResize="0"/>
          <p:nvPr/>
        </p:nvPicPr>
        <p:blipFill>
          <a:blip r:embed="rId6">
            <a:alphaModFix/>
          </a:blip>
          <a:stretch>
            <a:fillRect/>
          </a:stretch>
        </p:blipFill>
        <p:spPr>
          <a:xfrm>
            <a:off x="7519997" y="186712"/>
            <a:ext cx="9804504" cy="9913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353" name="Shape 353"/>
        <p:cNvGrpSpPr/>
        <p:nvPr/>
      </p:nvGrpSpPr>
      <p:grpSpPr>
        <a:xfrm>
          <a:off x="0" y="0"/>
          <a:ext cx="0" cy="0"/>
          <a:chOff x="0" y="0"/>
          <a:chExt cx="0" cy="0"/>
        </a:xfrm>
      </p:grpSpPr>
      <p:sp>
        <p:nvSpPr>
          <p:cNvPr id="354" name="Google Shape;354;p9"/>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355" name="Google Shape;355;p9"/>
          <p:cNvSpPr txBox="1"/>
          <p:nvPr/>
        </p:nvSpPr>
        <p:spPr>
          <a:xfrm>
            <a:off x="-286050" y="304800"/>
            <a:ext cx="9258900" cy="16494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870"/>
              <a:buFont typeface="Arial"/>
              <a:buNone/>
            </a:pPr>
            <a:r>
              <a:rPr b="0" i="0" lang="en-US" sz="4870" u="none" cap="none" strike="noStrike">
                <a:solidFill>
                  <a:srgbClr val="FFFFFF"/>
                </a:solidFill>
                <a:latin typeface="Archivo Black"/>
                <a:ea typeface="Archivo Black"/>
                <a:cs typeface="Archivo Black"/>
                <a:sym typeface="Archivo Black"/>
              </a:rPr>
              <a:t>Social Media Impact on Ticket Sales</a:t>
            </a:r>
            <a:endParaRPr b="0" i="0" sz="100" u="none" cap="none" strike="noStrike">
              <a:solidFill>
                <a:srgbClr val="000000"/>
              </a:solidFill>
              <a:latin typeface="Archivo Black"/>
              <a:ea typeface="Archivo Black"/>
              <a:cs typeface="Archivo Black"/>
              <a:sym typeface="Archivo Black"/>
            </a:endParaRPr>
          </a:p>
        </p:txBody>
      </p:sp>
      <p:sp>
        <p:nvSpPr>
          <p:cNvPr id="356" name="Google Shape;356;p9"/>
          <p:cNvSpPr txBox="1"/>
          <p:nvPr/>
        </p:nvSpPr>
        <p:spPr>
          <a:xfrm>
            <a:off x="193050" y="2883950"/>
            <a:ext cx="8453100" cy="42213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lt1"/>
              </a:buClr>
              <a:buSzPts val="3200"/>
              <a:buFont typeface="Calibri"/>
              <a:buChar char="●"/>
            </a:pPr>
            <a:r>
              <a:rPr b="1" i="0" lang="en-US" sz="3200" u="none" cap="none" strike="noStrike">
                <a:solidFill>
                  <a:schemeClr val="lt1"/>
                </a:solidFill>
                <a:latin typeface="Calibri"/>
                <a:ea typeface="Calibri"/>
                <a:cs typeface="Calibri"/>
                <a:sym typeface="Calibri"/>
              </a:rPr>
              <a:t>Business Purpose</a:t>
            </a:r>
            <a:r>
              <a:rPr b="0" i="0" lang="en-US" sz="3200" u="none" cap="none" strike="noStrike">
                <a:solidFill>
                  <a:schemeClr val="lt1"/>
                </a:solidFill>
                <a:latin typeface="Calibri"/>
                <a:ea typeface="Calibri"/>
                <a:cs typeface="Calibri"/>
                <a:sym typeface="Calibri"/>
              </a:rPr>
              <a:t>: To evaluate social media engagements</a:t>
            </a:r>
            <a:r>
              <a:rPr lang="en-US" sz="3200">
                <a:solidFill>
                  <a:schemeClr val="lt1"/>
                </a:solidFill>
                <a:latin typeface="Calibri"/>
                <a:ea typeface="Calibri"/>
                <a:cs typeface="Calibri"/>
                <a:sym typeface="Calibri"/>
              </a:rPr>
              <a:t>*</a:t>
            </a:r>
            <a:r>
              <a:rPr b="0" i="0" lang="en-US" sz="3200" u="none" cap="none" strike="noStrike">
                <a:solidFill>
                  <a:schemeClr val="lt1"/>
                </a:solidFill>
                <a:latin typeface="Calibri"/>
                <a:ea typeface="Calibri"/>
                <a:cs typeface="Calibri"/>
                <a:sym typeface="Calibri"/>
              </a:rPr>
              <a:t> and examine how they correlate to event ticket sales.</a:t>
            </a:r>
            <a:endParaRPr b="0"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450850" lvl="1" marL="914400" marR="0" rtl="0" algn="l">
              <a:lnSpc>
                <a:spcPct val="100000"/>
              </a:lnSpc>
              <a:spcBef>
                <a:spcPts val="0"/>
              </a:spcBef>
              <a:spcAft>
                <a:spcPts val="0"/>
              </a:spcAft>
              <a:buClr>
                <a:schemeClr val="lt1"/>
              </a:buClr>
              <a:buSzPts val="3500"/>
              <a:buFont typeface="Calibri"/>
              <a:buChar char="○"/>
            </a:pPr>
            <a:r>
              <a:rPr b="1" i="0" lang="en-US" sz="2300" u="none" cap="none" strike="noStrike">
                <a:solidFill>
                  <a:schemeClr val="lt1"/>
                </a:solidFill>
                <a:latin typeface="Calibri"/>
                <a:ea typeface="Calibri"/>
                <a:cs typeface="Calibri"/>
                <a:sym typeface="Calibri"/>
              </a:rPr>
              <a:t>NFL Interest: </a:t>
            </a:r>
            <a:r>
              <a:rPr b="0" i="0" lang="en-US" sz="2300" u="none" cap="none" strike="noStrike">
                <a:solidFill>
                  <a:schemeClr val="lt1"/>
                </a:solidFill>
                <a:latin typeface="Calibri"/>
                <a:ea typeface="Calibri"/>
                <a:cs typeface="Calibri"/>
                <a:sym typeface="Calibri"/>
              </a:rPr>
              <a:t>Does a team’s social media presence have an impact on that team’s online ticket sales?</a:t>
            </a:r>
            <a:endParaRPr b="0" i="0" sz="2300" u="none" cap="none" strike="noStrike">
              <a:solidFill>
                <a:schemeClr val="lt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357" name="Google Shape;357;p9"/>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358" name="Google Shape;358;p9"/>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359" name="Google Shape;359;p9"/>
          <p:cNvPicPr preferRelativeResize="0"/>
          <p:nvPr/>
        </p:nvPicPr>
        <p:blipFill rotWithShape="1">
          <a:blip r:embed="rId4">
            <a:alphaModFix/>
          </a:blip>
          <a:srcRect b="0" l="0" r="0" t="41826"/>
          <a:stretch/>
        </p:blipFill>
        <p:spPr>
          <a:xfrm>
            <a:off x="8657150" y="4578625"/>
            <a:ext cx="9258901" cy="5425076"/>
          </a:xfrm>
          <a:prstGeom prst="rect">
            <a:avLst/>
          </a:prstGeom>
          <a:noFill/>
          <a:ln>
            <a:noFill/>
          </a:ln>
        </p:spPr>
      </p:pic>
      <p:sp>
        <p:nvSpPr>
          <p:cNvPr id="360" name="Google Shape;360;p9"/>
          <p:cNvSpPr/>
          <p:nvPr/>
        </p:nvSpPr>
        <p:spPr>
          <a:xfrm>
            <a:off x="172593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361" name="Google Shape;361;p9"/>
          <p:cNvPicPr preferRelativeResize="0"/>
          <p:nvPr/>
        </p:nvPicPr>
        <p:blipFill rotWithShape="1">
          <a:blip r:embed="rId4">
            <a:alphaModFix/>
          </a:blip>
          <a:srcRect b="60043" l="4196" r="0" t="0"/>
          <a:stretch/>
        </p:blipFill>
        <p:spPr>
          <a:xfrm>
            <a:off x="8657151" y="1"/>
            <a:ext cx="9258901" cy="4379215"/>
          </a:xfrm>
          <a:prstGeom prst="rect">
            <a:avLst/>
          </a:prstGeom>
          <a:noFill/>
          <a:ln>
            <a:noFill/>
          </a:ln>
        </p:spPr>
      </p:pic>
      <p:pic>
        <p:nvPicPr>
          <p:cNvPr id="362" name="Google Shape;362;p9"/>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363" name="Google Shape;363;p9"/>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364" name="Google Shape;364;p9"/>
          <p:cNvSpPr txBox="1"/>
          <p:nvPr/>
        </p:nvSpPr>
        <p:spPr>
          <a:xfrm>
            <a:off x="174178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Calibri"/>
                <a:ea typeface="Calibri"/>
                <a:cs typeface="Calibri"/>
                <a:sym typeface="Calibri"/>
              </a:rPr>
              <a:t>11</a:t>
            </a:r>
            <a:endParaRPr b="1" i="0" sz="3200" u="none" cap="none" strike="noStrike">
              <a:solidFill>
                <a:schemeClr val="dk2"/>
              </a:solidFill>
              <a:latin typeface="Calibri"/>
              <a:ea typeface="Calibri"/>
              <a:cs typeface="Calibri"/>
              <a:sym typeface="Calibri"/>
            </a:endParaRPr>
          </a:p>
        </p:txBody>
      </p:sp>
      <p:sp>
        <p:nvSpPr>
          <p:cNvPr id="365" name="Google Shape;365;p9"/>
          <p:cNvSpPr txBox="1"/>
          <p:nvPr/>
        </p:nvSpPr>
        <p:spPr>
          <a:xfrm>
            <a:off x="909900" y="8815450"/>
            <a:ext cx="64098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chemeClr val="lt1"/>
                </a:solidFill>
                <a:latin typeface="Calibri"/>
                <a:ea typeface="Calibri"/>
                <a:cs typeface="Calibri"/>
                <a:sym typeface="Calibri"/>
              </a:rPr>
              <a:t>* Engagements here are defined by average likes and comments</a:t>
            </a:r>
            <a:endParaRPr i="1"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369" name="Shape 369"/>
        <p:cNvGrpSpPr/>
        <p:nvPr/>
      </p:nvGrpSpPr>
      <p:grpSpPr>
        <a:xfrm>
          <a:off x="0" y="0"/>
          <a:ext cx="0" cy="0"/>
          <a:chOff x="0" y="0"/>
          <a:chExt cx="0" cy="0"/>
        </a:xfrm>
      </p:grpSpPr>
      <p:sp>
        <p:nvSpPr>
          <p:cNvPr id="370" name="Google Shape;370;g2cd949d4ed6_1_19"/>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371" name="Google Shape;371;g2cd949d4ed6_1_19"/>
          <p:cNvSpPr txBox="1"/>
          <p:nvPr/>
        </p:nvSpPr>
        <p:spPr>
          <a:xfrm>
            <a:off x="7819450" y="381000"/>
            <a:ext cx="10468500" cy="657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770"/>
              <a:buFont typeface="Arial"/>
              <a:buNone/>
            </a:pPr>
            <a:r>
              <a:rPr b="0" i="0" lang="en-US" sz="4270" u="none" cap="none" strike="noStrike">
                <a:solidFill>
                  <a:srgbClr val="FFFFFF"/>
                </a:solidFill>
                <a:latin typeface="Archivo Black"/>
                <a:ea typeface="Archivo Black"/>
                <a:cs typeface="Archivo Black"/>
                <a:sym typeface="Archivo Black"/>
              </a:rPr>
              <a:t>Team Coach Update Procedure</a:t>
            </a:r>
            <a:endParaRPr b="0" i="0" sz="100" u="none" cap="none" strike="noStrike">
              <a:solidFill>
                <a:srgbClr val="000000"/>
              </a:solidFill>
              <a:latin typeface="Archivo Black"/>
              <a:ea typeface="Archivo Black"/>
              <a:cs typeface="Archivo Black"/>
              <a:sym typeface="Archivo Black"/>
            </a:endParaRPr>
          </a:p>
        </p:txBody>
      </p:sp>
      <p:sp>
        <p:nvSpPr>
          <p:cNvPr id="372" name="Google Shape;372;g2cd949d4ed6_1_19"/>
          <p:cNvSpPr txBox="1"/>
          <p:nvPr/>
        </p:nvSpPr>
        <p:spPr>
          <a:xfrm>
            <a:off x="8443625" y="1397100"/>
            <a:ext cx="8400300" cy="41073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lt1"/>
              </a:buClr>
              <a:buSzPts val="3200"/>
              <a:buFont typeface="Calibri"/>
              <a:buChar char="●"/>
            </a:pPr>
            <a:r>
              <a:rPr b="1" i="0" lang="en-US" sz="3200" u="none" cap="none" strike="noStrike">
                <a:solidFill>
                  <a:schemeClr val="lt1"/>
                </a:solidFill>
                <a:latin typeface="Calibri"/>
                <a:ea typeface="Calibri"/>
                <a:cs typeface="Calibri"/>
                <a:sym typeface="Calibri"/>
              </a:rPr>
              <a:t>Business Purpose</a:t>
            </a:r>
            <a:r>
              <a:rPr b="0" i="0" lang="en-US" sz="3200" u="none" cap="none" strike="noStrike">
                <a:solidFill>
                  <a:schemeClr val="lt1"/>
                </a:solidFill>
                <a:latin typeface="Calibri"/>
                <a:ea typeface="Calibri"/>
                <a:cs typeface="Calibri"/>
                <a:sym typeface="Calibri"/>
              </a:rPr>
              <a:t>: Maintain accurate and current data to preserve data integrity within a centralized database.</a:t>
            </a:r>
            <a:endParaRPr b="0"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374650" lvl="1" marL="914400" marR="0" rtl="0" algn="l">
              <a:lnSpc>
                <a:spcPct val="100000"/>
              </a:lnSpc>
              <a:spcBef>
                <a:spcPts val="0"/>
              </a:spcBef>
              <a:spcAft>
                <a:spcPts val="0"/>
              </a:spcAft>
              <a:buClr>
                <a:schemeClr val="lt1"/>
              </a:buClr>
              <a:buSzPts val="2300"/>
              <a:buFont typeface="Calibri"/>
              <a:buChar char="○"/>
            </a:pPr>
            <a:r>
              <a:rPr b="1" i="0" lang="en-US" sz="2300" u="none" cap="none" strike="noStrike">
                <a:solidFill>
                  <a:schemeClr val="lt1"/>
                </a:solidFill>
                <a:latin typeface="Calibri"/>
                <a:ea typeface="Calibri"/>
                <a:cs typeface="Calibri"/>
                <a:sym typeface="Calibri"/>
              </a:rPr>
              <a:t>NFL Interest: </a:t>
            </a:r>
            <a:r>
              <a:rPr b="0" i="0" lang="en-US" sz="2300" u="none" cap="none" strike="noStrike">
                <a:solidFill>
                  <a:schemeClr val="lt1"/>
                </a:solidFill>
                <a:latin typeface="Calibri"/>
                <a:ea typeface="Calibri"/>
                <a:cs typeface="Calibri"/>
                <a:sym typeface="Calibri"/>
              </a:rPr>
              <a:t>When a team is performing below expectations it is not uncommon for the coach to be replaced. This stored procedure offers an easy command to update the team’s coach in the team table after a coaching change.</a:t>
            </a:r>
            <a:endParaRPr b="1" i="0" sz="23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373" name="Google Shape;373;g2cd949d4ed6_1_19"/>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12</a:t>
            </a:r>
            <a:endParaRPr b="1" i="0" sz="3200" u="none" cap="none" strike="noStrike">
              <a:solidFill>
                <a:schemeClr val="lt1"/>
              </a:solidFill>
              <a:latin typeface="Calibri"/>
              <a:ea typeface="Calibri"/>
              <a:cs typeface="Calibri"/>
              <a:sym typeface="Calibri"/>
            </a:endParaRPr>
          </a:p>
        </p:txBody>
      </p:sp>
      <p:sp>
        <p:nvSpPr>
          <p:cNvPr id="374" name="Google Shape;374;g2cd949d4ed6_1_19"/>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375" name="Google Shape;375;g2cd949d4ed6_1_19"/>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376" name="Google Shape;376;g2cd949d4ed6_1_19"/>
          <p:cNvSpPr/>
          <p:nvPr/>
        </p:nvSpPr>
        <p:spPr>
          <a:xfrm>
            <a:off x="172593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377" name="Google Shape;377;g2cd949d4ed6_1_19"/>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378" name="Google Shape;378;g2cd949d4ed6_1_19"/>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379" name="Google Shape;379;g2cd949d4ed6_1_19"/>
          <p:cNvPicPr preferRelativeResize="0"/>
          <p:nvPr/>
        </p:nvPicPr>
        <p:blipFill>
          <a:blip r:embed="rId5">
            <a:alphaModFix/>
          </a:blip>
          <a:stretch>
            <a:fillRect/>
          </a:stretch>
        </p:blipFill>
        <p:spPr>
          <a:xfrm>
            <a:off x="0" y="0"/>
            <a:ext cx="7819450" cy="8038175"/>
          </a:xfrm>
          <a:prstGeom prst="rect">
            <a:avLst/>
          </a:prstGeom>
          <a:noFill/>
          <a:ln>
            <a:noFill/>
          </a:ln>
        </p:spPr>
      </p:pic>
      <p:pic>
        <p:nvPicPr>
          <p:cNvPr id="380" name="Google Shape;380;g2cd949d4ed6_1_19"/>
          <p:cNvPicPr preferRelativeResize="0"/>
          <p:nvPr/>
        </p:nvPicPr>
        <p:blipFill>
          <a:blip r:embed="rId6">
            <a:alphaModFix/>
          </a:blip>
          <a:stretch>
            <a:fillRect/>
          </a:stretch>
        </p:blipFill>
        <p:spPr>
          <a:xfrm>
            <a:off x="7819450" y="5906212"/>
            <a:ext cx="10468500" cy="34349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384" name="Shape 384"/>
        <p:cNvGrpSpPr/>
        <p:nvPr/>
      </p:nvGrpSpPr>
      <p:grpSpPr>
        <a:xfrm>
          <a:off x="0" y="0"/>
          <a:ext cx="0" cy="0"/>
          <a:chOff x="0" y="0"/>
          <a:chExt cx="0" cy="0"/>
        </a:xfrm>
      </p:grpSpPr>
      <p:sp>
        <p:nvSpPr>
          <p:cNvPr id="385" name="Google Shape;385;g2cd949d4ed6_1_13"/>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386" name="Google Shape;386;g2cd949d4ed6_1_13"/>
          <p:cNvSpPr txBox="1"/>
          <p:nvPr/>
        </p:nvSpPr>
        <p:spPr>
          <a:xfrm>
            <a:off x="76200" y="152400"/>
            <a:ext cx="10161600" cy="15138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470"/>
              <a:buFont typeface="Arial"/>
              <a:buNone/>
            </a:pPr>
            <a:r>
              <a:rPr b="0" i="0" lang="en-US" sz="4470" u="none" cap="none" strike="noStrike">
                <a:solidFill>
                  <a:srgbClr val="FFFFFF"/>
                </a:solidFill>
                <a:latin typeface="Archivo Black"/>
                <a:ea typeface="Archivo Black"/>
                <a:cs typeface="Archivo Black"/>
                <a:sym typeface="Archivo Black"/>
              </a:rPr>
              <a:t>Coach Ranking Impact on Fan Social Engagement and Sales</a:t>
            </a:r>
            <a:endParaRPr b="0" i="0" sz="100" u="none" cap="none" strike="noStrike">
              <a:solidFill>
                <a:srgbClr val="000000"/>
              </a:solidFill>
              <a:latin typeface="Archivo Black"/>
              <a:ea typeface="Archivo Black"/>
              <a:cs typeface="Archivo Black"/>
              <a:sym typeface="Archivo Black"/>
            </a:endParaRPr>
          </a:p>
        </p:txBody>
      </p:sp>
      <p:sp>
        <p:nvSpPr>
          <p:cNvPr id="387" name="Google Shape;387;g2cd949d4ed6_1_13"/>
          <p:cNvSpPr txBox="1"/>
          <p:nvPr/>
        </p:nvSpPr>
        <p:spPr>
          <a:xfrm>
            <a:off x="400150" y="2382599"/>
            <a:ext cx="10161600" cy="32223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lt1"/>
              </a:buClr>
              <a:buSzPts val="3200"/>
              <a:buFont typeface="Calibri"/>
              <a:buChar char="●"/>
            </a:pPr>
            <a:r>
              <a:rPr b="1" i="0" lang="en-US" sz="3200" u="none" cap="none" strike="noStrike">
                <a:solidFill>
                  <a:schemeClr val="lt1"/>
                </a:solidFill>
                <a:latin typeface="Calibri"/>
                <a:ea typeface="Calibri"/>
                <a:cs typeface="Calibri"/>
                <a:sym typeface="Calibri"/>
              </a:rPr>
              <a:t>Business Purpose</a:t>
            </a:r>
            <a:r>
              <a:rPr b="0" i="0" lang="en-US" sz="3200" u="none" cap="none" strike="noStrike">
                <a:solidFill>
                  <a:schemeClr val="lt1"/>
                </a:solidFill>
                <a:latin typeface="Calibri"/>
                <a:ea typeface="Calibri"/>
                <a:cs typeface="Calibri"/>
                <a:sym typeface="Calibri"/>
              </a:rPr>
              <a:t>: To evaluate coach ranking and demographic data to examine how they correlate to fan participation and team sales.</a:t>
            </a:r>
            <a:endParaRPr b="0" i="0" sz="3200" u="none" cap="none" strike="noStrike">
              <a:solidFill>
                <a:schemeClr val="lt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374650" lvl="1" marL="914400" marR="0" rtl="0" algn="l">
              <a:lnSpc>
                <a:spcPct val="100000"/>
              </a:lnSpc>
              <a:spcBef>
                <a:spcPts val="0"/>
              </a:spcBef>
              <a:spcAft>
                <a:spcPts val="0"/>
              </a:spcAft>
              <a:buClr>
                <a:schemeClr val="lt1"/>
              </a:buClr>
              <a:buSzPts val="2300"/>
              <a:buFont typeface="Calibri"/>
              <a:buChar char="○"/>
            </a:pPr>
            <a:r>
              <a:rPr b="1" i="0" lang="en-US" sz="2300" u="none" cap="none" strike="noStrike">
                <a:solidFill>
                  <a:schemeClr val="lt1"/>
                </a:solidFill>
                <a:latin typeface="Calibri"/>
                <a:ea typeface="Calibri"/>
                <a:cs typeface="Calibri"/>
                <a:sym typeface="Calibri"/>
              </a:rPr>
              <a:t>NFL Interest:</a:t>
            </a:r>
            <a:r>
              <a:rPr b="0" i="0" lang="en-US" sz="2300" u="none" cap="none" strike="noStrike">
                <a:solidFill>
                  <a:schemeClr val="lt1"/>
                </a:solidFill>
                <a:latin typeface="Calibri"/>
                <a:ea typeface="Calibri"/>
                <a:cs typeface="Calibri"/>
                <a:sym typeface="Calibri"/>
              </a:rPr>
              <a:t> Does a coach's ranking impact their fan engagement rate on social media?</a:t>
            </a:r>
            <a:endParaRPr b="0" i="0" sz="3200" u="none" cap="none" strike="noStrike">
              <a:solidFill>
                <a:schemeClr val="lt1"/>
              </a:solidFill>
              <a:latin typeface="Calibri"/>
              <a:ea typeface="Calibri"/>
              <a:cs typeface="Calibri"/>
              <a:sym typeface="Calibri"/>
            </a:endParaRPr>
          </a:p>
        </p:txBody>
      </p:sp>
      <p:sp>
        <p:nvSpPr>
          <p:cNvPr id="388" name="Google Shape;388;g2cd949d4ed6_1_13"/>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13</a:t>
            </a:r>
            <a:endParaRPr b="1" i="0" sz="3200" u="none" cap="none" strike="noStrike">
              <a:solidFill>
                <a:schemeClr val="lt1"/>
              </a:solidFill>
              <a:latin typeface="Calibri"/>
              <a:ea typeface="Calibri"/>
              <a:cs typeface="Calibri"/>
              <a:sym typeface="Calibri"/>
            </a:endParaRPr>
          </a:p>
        </p:txBody>
      </p:sp>
      <p:sp>
        <p:nvSpPr>
          <p:cNvPr id="389" name="Google Shape;389;g2cd949d4ed6_1_13"/>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390" name="Google Shape;390;g2cd949d4ed6_1_13"/>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391" name="Google Shape;391;g2cd949d4ed6_1_13"/>
          <p:cNvSpPr/>
          <p:nvPr/>
        </p:nvSpPr>
        <p:spPr>
          <a:xfrm>
            <a:off x="172593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392" name="Google Shape;392;g2cd949d4ed6_1_13"/>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393" name="Google Shape;393;g2cd949d4ed6_1_13"/>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394" name="Google Shape;394;g2cd949d4ed6_1_13"/>
          <p:cNvPicPr preferRelativeResize="0"/>
          <p:nvPr/>
        </p:nvPicPr>
        <p:blipFill>
          <a:blip r:embed="rId5">
            <a:alphaModFix/>
          </a:blip>
          <a:stretch>
            <a:fillRect/>
          </a:stretch>
        </p:blipFill>
        <p:spPr>
          <a:xfrm>
            <a:off x="554375" y="6497726"/>
            <a:ext cx="10161601" cy="2178924"/>
          </a:xfrm>
          <a:prstGeom prst="rect">
            <a:avLst/>
          </a:prstGeom>
          <a:noFill/>
          <a:ln>
            <a:noFill/>
          </a:ln>
        </p:spPr>
      </p:pic>
      <p:pic>
        <p:nvPicPr>
          <p:cNvPr id="395" name="Google Shape;395;g2cd949d4ed6_1_13"/>
          <p:cNvPicPr preferRelativeResize="0"/>
          <p:nvPr/>
        </p:nvPicPr>
        <p:blipFill>
          <a:blip r:embed="rId6">
            <a:alphaModFix/>
          </a:blip>
          <a:stretch>
            <a:fillRect/>
          </a:stretch>
        </p:blipFill>
        <p:spPr>
          <a:xfrm>
            <a:off x="11160475" y="1195198"/>
            <a:ext cx="6854274" cy="71238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399" name="Shape 399"/>
        <p:cNvGrpSpPr/>
        <p:nvPr/>
      </p:nvGrpSpPr>
      <p:grpSpPr>
        <a:xfrm>
          <a:off x="0" y="0"/>
          <a:ext cx="0" cy="0"/>
          <a:chOff x="0" y="0"/>
          <a:chExt cx="0" cy="0"/>
        </a:xfrm>
      </p:grpSpPr>
      <p:sp>
        <p:nvSpPr>
          <p:cNvPr id="400" name="Google Shape;400;g2cd949d4ed6_1_7"/>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01" name="Google Shape;401;g2cd949d4ed6_1_7"/>
          <p:cNvSpPr txBox="1"/>
          <p:nvPr/>
        </p:nvSpPr>
        <p:spPr>
          <a:xfrm>
            <a:off x="8628375" y="474500"/>
            <a:ext cx="8967900" cy="13782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070"/>
              <a:buFont typeface="Arial"/>
              <a:buNone/>
            </a:pPr>
            <a:r>
              <a:rPr b="0" i="0" lang="en-US" sz="4070" u="none" cap="none" strike="noStrike">
                <a:solidFill>
                  <a:srgbClr val="FFFFFF"/>
                </a:solidFill>
                <a:latin typeface="Archivo Black"/>
                <a:ea typeface="Archivo Black"/>
                <a:cs typeface="Archivo Black"/>
                <a:sym typeface="Archivo Black"/>
              </a:rPr>
              <a:t>Top Social Media Contributors for Brand Visibility and Sales</a:t>
            </a:r>
            <a:endParaRPr b="0" i="0" sz="100" u="none" cap="none" strike="noStrike">
              <a:solidFill>
                <a:srgbClr val="000000"/>
              </a:solidFill>
              <a:latin typeface="Archivo Black"/>
              <a:ea typeface="Archivo Black"/>
              <a:cs typeface="Archivo Black"/>
              <a:sym typeface="Archivo Black"/>
            </a:endParaRPr>
          </a:p>
        </p:txBody>
      </p:sp>
      <p:sp>
        <p:nvSpPr>
          <p:cNvPr id="402" name="Google Shape;402;g2cd949d4ed6_1_7"/>
          <p:cNvSpPr txBox="1"/>
          <p:nvPr/>
        </p:nvSpPr>
        <p:spPr>
          <a:xfrm>
            <a:off x="9034088" y="2409050"/>
            <a:ext cx="7819500" cy="52062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lt1"/>
              </a:buClr>
              <a:buSzPts val="3200"/>
              <a:buFont typeface="Calibri"/>
              <a:buChar char="●"/>
            </a:pPr>
            <a:r>
              <a:rPr b="1" i="0" lang="en-US" sz="3200" u="none" cap="none" strike="noStrike">
                <a:solidFill>
                  <a:schemeClr val="lt1"/>
                </a:solidFill>
                <a:latin typeface="Calibri"/>
                <a:ea typeface="Calibri"/>
                <a:cs typeface="Calibri"/>
                <a:sym typeface="Calibri"/>
              </a:rPr>
              <a:t>Business Purpose</a:t>
            </a:r>
            <a:r>
              <a:rPr b="0" i="0" lang="en-US" sz="3200" u="none" cap="none" strike="noStrike">
                <a:solidFill>
                  <a:schemeClr val="lt1"/>
                </a:solidFill>
                <a:latin typeface="Calibri"/>
                <a:ea typeface="Calibri"/>
                <a:cs typeface="Calibri"/>
                <a:sym typeface="Calibri"/>
              </a:rPr>
              <a:t>: Use social media account data to measure participation via engagement metrics.</a:t>
            </a:r>
            <a:endParaRPr b="0"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374650" lvl="1" marL="914400" marR="0" rtl="0" algn="l">
              <a:lnSpc>
                <a:spcPct val="100000"/>
              </a:lnSpc>
              <a:spcBef>
                <a:spcPts val="0"/>
              </a:spcBef>
              <a:spcAft>
                <a:spcPts val="0"/>
              </a:spcAft>
              <a:buClr>
                <a:schemeClr val="lt1"/>
              </a:buClr>
              <a:buSzPts val="2300"/>
              <a:buFont typeface="Calibri"/>
              <a:buChar char="○"/>
            </a:pPr>
            <a:r>
              <a:rPr b="1" i="0" lang="en-US" sz="2300" u="none" cap="none" strike="noStrike">
                <a:solidFill>
                  <a:schemeClr val="lt1"/>
                </a:solidFill>
                <a:latin typeface="Calibri"/>
                <a:ea typeface="Calibri"/>
                <a:cs typeface="Calibri"/>
                <a:sym typeface="Calibri"/>
              </a:rPr>
              <a:t>NFL Interest: </a:t>
            </a:r>
            <a:r>
              <a:rPr b="0" i="0" lang="en-US" sz="2300" u="none" cap="none" strike="noStrike">
                <a:solidFill>
                  <a:schemeClr val="lt1"/>
                </a:solidFill>
                <a:latin typeface="Calibri"/>
                <a:ea typeface="Calibri"/>
                <a:cs typeface="Calibri"/>
                <a:sym typeface="Calibri"/>
              </a:rPr>
              <a:t>The NFL marketing and social media teams may be able to identify which account holders to leverage for promotion in order to increase merchandise and ticket sales.</a:t>
            </a:r>
            <a:endParaRPr b="1"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p:txBody>
      </p:sp>
      <p:sp>
        <p:nvSpPr>
          <p:cNvPr id="403" name="Google Shape;403;g2cd949d4ed6_1_7"/>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14</a:t>
            </a:r>
            <a:endParaRPr b="1" i="0" sz="3200" u="none" cap="none" strike="noStrike">
              <a:solidFill>
                <a:schemeClr val="lt1"/>
              </a:solidFill>
              <a:latin typeface="Calibri"/>
              <a:ea typeface="Calibri"/>
              <a:cs typeface="Calibri"/>
              <a:sym typeface="Calibri"/>
            </a:endParaRPr>
          </a:p>
        </p:txBody>
      </p:sp>
      <p:sp>
        <p:nvSpPr>
          <p:cNvPr id="404" name="Google Shape;404;g2cd949d4ed6_1_7"/>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05" name="Google Shape;405;g2cd949d4ed6_1_7"/>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06" name="Google Shape;406;g2cd949d4ed6_1_7"/>
          <p:cNvSpPr/>
          <p:nvPr/>
        </p:nvSpPr>
        <p:spPr>
          <a:xfrm>
            <a:off x="172593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407" name="Google Shape;407;g2cd949d4ed6_1_7"/>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408" name="Google Shape;408;g2cd949d4ed6_1_7"/>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409" name="Google Shape;409;g2cd949d4ed6_1_7"/>
          <p:cNvPicPr preferRelativeResize="0"/>
          <p:nvPr/>
        </p:nvPicPr>
        <p:blipFill rotWithShape="1">
          <a:blip r:embed="rId5">
            <a:alphaModFix/>
          </a:blip>
          <a:srcRect b="28207" l="22647" r="40875" t="23175"/>
          <a:stretch/>
        </p:blipFill>
        <p:spPr>
          <a:xfrm>
            <a:off x="-1" y="488350"/>
            <a:ext cx="8628375" cy="770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413" name="Shape 413"/>
        <p:cNvGrpSpPr/>
        <p:nvPr/>
      </p:nvGrpSpPr>
      <p:grpSpPr>
        <a:xfrm>
          <a:off x="0" y="0"/>
          <a:ext cx="0" cy="0"/>
          <a:chOff x="0" y="0"/>
          <a:chExt cx="0" cy="0"/>
        </a:xfrm>
      </p:grpSpPr>
      <p:sp>
        <p:nvSpPr>
          <p:cNvPr id="414" name="Google Shape;414;g2cd949d4ed6_0_48"/>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15" name="Google Shape;415;g2cd949d4ed6_0_48"/>
          <p:cNvSpPr txBox="1"/>
          <p:nvPr/>
        </p:nvSpPr>
        <p:spPr>
          <a:xfrm>
            <a:off x="326725" y="823125"/>
            <a:ext cx="8836800" cy="13782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570"/>
              <a:buFont typeface="Arial"/>
              <a:buNone/>
            </a:pPr>
            <a:r>
              <a:rPr b="0" i="0" lang="en-US" sz="4070" u="none" cap="none" strike="noStrike">
                <a:solidFill>
                  <a:srgbClr val="FFFFFF"/>
                </a:solidFill>
                <a:latin typeface="Archivo Black"/>
                <a:ea typeface="Archivo Black"/>
                <a:cs typeface="Archivo Black"/>
                <a:sym typeface="Archivo Black"/>
              </a:rPr>
              <a:t>Social Media Impact on Jersey  Sales</a:t>
            </a:r>
            <a:endParaRPr b="0" i="0" sz="100" u="none" cap="none" strike="noStrike">
              <a:solidFill>
                <a:srgbClr val="000000"/>
              </a:solidFill>
              <a:latin typeface="Archivo Black"/>
              <a:ea typeface="Archivo Black"/>
              <a:cs typeface="Archivo Black"/>
              <a:sym typeface="Archivo Black"/>
            </a:endParaRPr>
          </a:p>
        </p:txBody>
      </p:sp>
      <p:sp>
        <p:nvSpPr>
          <p:cNvPr id="416" name="Google Shape;416;g2cd949d4ed6_0_48"/>
          <p:cNvSpPr txBox="1"/>
          <p:nvPr/>
        </p:nvSpPr>
        <p:spPr>
          <a:xfrm>
            <a:off x="217350" y="3087813"/>
            <a:ext cx="8709300" cy="52062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lt1"/>
              </a:buClr>
              <a:buSzPts val="3200"/>
              <a:buFont typeface="Calibri"/>
              <a:buChar char="●"/>
            </a:pPr>
            <a:r>
              <a:rPr b="1" i="0" lang="en-US" sz="3200" u="none" cap="none" strike="noStrike">
                <a:solidFill>
                  <a:schemeClr val="lt1"/>
                </a:solidFill>
                <a:latin typeface="Calibri"/>
                <a:ea typeface="Calibri"/>
                <a:cs typeface="Calibri"/>
                <a:sym typeface="Calibri"/>
              </a:rPr>
              <a:t>Business Purpose</a:t>
            </a:r>
            <a:r>
              <a:rPr b="0" i="0" lang="en-US" sz="3200" u="none" cap="none" strike="noStrike">
                <a:solidFill>
                  <a:schemeClr val="lt1"/>
                </a:solidFill>
                <a:latin typeface="Calibri"/>
                <a:ea typeface="Calibri"/>
                <a:cs typeface="Calibri"/>
                <a:sym typeface="Calibri"/>
              </a:rPr>
              <a:t>: Evaluate social media engagements to examine how they correlate to merchandise sales.</a:t>
            </a:r>
            <a:endParaRPr b="0"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374650" lvl="1" marL="914400" marR="0" rtl="0" algn="l">
              <a:lnSpc>
                <a:spcPct val="100000"/>
              </a:lnSpc>
              <a:spcBef>
                <a:spcPts val="0"/>
              </a:spcBef>
              <a:spcAft>
                <a:spcPts val="0"/>
              </a:spcAft>
              <a:buClr>
                <a:schemeClr val="lt1"/>
              </a:buClr>
              <a:buSzPts val="2300"/>
              <a:buFont typeface="Calibri"/>
              <a:buChar char="○"/>
            </a:pPr>
            <a:r>
              <a:rPr b="1" i="0" lang="en-US" sz="2300" u="none" cap="none" strike="noStrike">
                <a:solidFill>
                  <a:schemeClr val="lt1"/>
                </a:solidFill>
                <a:latin typeface="Calibri"/>
                <a:ea typeface="Calibri"/>
                <a:cs typeface="Calibri"/>
                <a:sym typeface="Calibri"/>
              </a:rPr>
              <a:t>NFL Interest: </a:t>
            </a:r>
            <a:r>
              <a:rPr b="0" i="0" lang="en-US" sz="2300" u="none" cap="none" strike="noStrike">
                <a:solidFill>
                  <a:schemeClr val="lt1"/>
                </a:solidFill>
                <a:latin typeface="Calibri"/>
                <a:ea typeface="Calibri"/>
                <a:cs typeface="Calibri"/>
                <a:sym typeface="Calibri"/>
              </a:rPr>
              <a:t>To maximize jersey sales, the NFL would like to uncover if there is any correlation between a team's jersey sales and the number of followers that they have on social media. </a:t>
            </a:r>
            <a:endParaRPr b="0" i="0" sz="23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3200" u="none" cap="none" strike="noStrike">
              <a:solidFill>
                <a:srgbClr val="FFFBFB"/>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417" name="Google Shape;417;g2cd949d4ed6_0_48"/>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15</a:t>
            </a:r>
            <a:endParaRPr b="1" i="0" sz="3200" u="none" cap="none" strike="noStrike">
              <a:solidFill>
                <a:schemeClr val="lt1"/>
              </a:solidFill>
              <a:latin typeface="Calibri"/>
              <a:ea typeface="Calibri"/>
              <a:cs typeface="Calibri"/>
              <a:sym typeface="Calibri"/>
            </a:endParaRPr>
          </a:p>
        </p:txBody>
      </p:sp>
      <p:sp>
        <p:nvSpPr>
          <p:cNvPr id="418" name="Google Shape;418;g2cd949d4ed6_0_48"/>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19" name="Google Shape;419;g2cd949d4ed6_0_48"/>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20" name="Google Shape;420;g2cd949d4ed6_0_48"/>
          <p:cNvSpPr/>
          <p:nvPr/>
        </p:nvSpPr>
        <p:spPr>
          <a:xfrm>
            <a:off x="173355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421" name="Google Shape;421;g2cd949d4ed6_0_48"/>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422" name="Google Shape;422;g2cd949d4ed6_0_48"/>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423" name="Google Shape;423;g2cd949d4ed6_0_48"/>
          <p:cNvPicPr preferRelativeResize="0"/>
          <p:nvPr/>
        </p:nvPicPr>
        <p:blipFill>
          <a:blip r:embed="rId5">
            <a:alphaModFix/>
          </a:blip>
          <a:stretch>
            <a:fillRect/>
          </a:stretch>
        </p:blipFill>
        <p:spPr>
          <a:xfrm>
            <a:off x="9645025" y="0"/>
            <a:ext cx="7490917" cy="1028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427" name="Shape 427"/>
        <p:cNvGrpSpPr/>
        <p:nvPr/>
      </p:nvGrpSpPr>
      <p:grpSpPr>
        <a:xfrm>
          <a:off x="0" y="0"/>
          <a:ext cx="0" cy="0"/>
          <a:chOff x="0" y="0"/>
          <a:chExt cx="0" cy="0"/>
        </a:xfrm>
      </p:grpSpPr>
      <p:sp>
        <p:nvSpPr>
          <p:cNvPr id="428" name="Google Shape;428;g2cd949d4ed6_0_66"/>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29" name="Google Shape;429;g2cd949d4ed6_0_66"/>
          <p:cNvSpPr txBox="1"/>
          <p:nvPr/>
        </p:nvSpPr>
        <p:spPr>
          <a:xfrm>
            <a:off x="1027650" y="209975"/>
            <a:ext cx="16232700" cy="14460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570"/>
              <a:buFont typeface="Arial"/>
              <a:buNone/>
            </a:pPr>
            <a:r>
              <a:rPr b="0" i="0" lang="en-US" sz="4270" u="none" cap="none" strike="noStrike">
                <a:solidFill>
                  <a:srgbClr val="FFFFFF"/>
                </a:solidFill>
                <a:latin typeface="Archivo Black"/>
                <a:ea typeface="Archivo Black"/>
                <a:cs typeface="Archivo Black"/>
                <a:sym typeface="Archivo Black"/>
              </a:rPr>
              <a:t>Ranking Athletes on Teams with Highest and Lowest Average Post Engagement</a:t>
            </a:r>
            <a:endParaRPr b="0" i="0" sz="100" u="none" cap="none" strike="noStrike">
              <a:solidFill>
                <a:srgbClr val="000000"/>
              </a:solidFill>
              <a:latin typeface="Archivo Black"/>
              <a:ea typeface="Archivo Black"/>
              <a:cs typeface="Archivo Black"/>
              <a:sym typeface="Archivo Black"/>
            </a:endParaRPr>
          </a:p>
        </p:txBody>
      </p:sp>
      <p:sp>
        <p:nvSpPr>
          <p:cNvPr id="430" name="Google Shape;430;g2cd949d4ed6_0_66"/>
          <p:cNvSpPr txBox="1"/>
          <p:nvPr/>
        </p:nvSpPr>
        <p:spPr>
          <a:xfrm>
            <a:off x="744450" y="2971400"/>
            <a:ext cx="8097600" cy="52062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lt1"/>
              </a:buClr>
              <a:buSzPts val="3200"/>
              <a:buFont typeface="Calibri"/>
              <a:buChar char="●"/>
            </a:pPr>
            <a:r>
              <a:rPr b="1" i="0" lang="en-US" sz="3200" u="none" cap="none" strike="noStrike">
                <a:solidFill>
                  <a:schemeClr val="lt1"/>
                </a:solidFill>
                <a:latin typeface="Calibri"/>
                <a:ea typeface="Calibri"/>
                <a:cs typeface="Calibri"/>
                <a:sym typeface="Calibri"/>
              </a:rPr>
              <a:t>Business Purpose</a:t>
            </a:r>
            <a:r>
              <a:rPr b="0" i="0" lang="en-US" sz="3200" u="none" cap="none" strike="noStrike">
                <a:solidFill>
                  <a:schemeClr val="lt1"/>
                </a:solidFill>
                <a:latin typeface="Calibri"/>
                <a:ea typeface="Calibri"/>
                <a:cs typeface="Calibri"/>
                <a:sym typeface="Calibri"/>
              </a:rPr>
              <a:t>: Evaluate athlete rank and demographic data to examine if both correlate to fan participation and team sales.</a:t>
            </a:r>
            <a:endParaRPr b="0"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374650" lvl="1" marL="914400" marR="0" rtl="0" algn="l">
              <a:lnSpc>
                <a:spcPct val="100000"/>
              </a:lnSpc>
              <a:spcBef>
                <a:spcPts val="0"/>
              </a:spcBef>
              <a:spcAft>
                <a:spcPts val="0"/>
              </a:spcAft>
              <a:buClr>
                <a:schemeClr val="lt1"/>
              </a:buClr>
              <a:buSzPts val="2300"/>
              <a:buFont typeface="Calibri"/>
              <a:buChar char="○"/>
            </a:pPr>
            <a:r>
              <a:rPr b="1" i="0" lang="en-US" sz="2300" u="none" cap="none" strike="noStrike">
                <a:solidFill>
                  <a:schemeClr val="lt1"/>
                </a:solidFill>
                <a:latin typeface="Calibri"/>
                <a:ea typeface="Calibri"/>
                <a:cs typeface="Calibri"/>
                <a:sym typeface="Calibri"/>
              </a:rPr>
              <a:t>NFL Interest: </a:t>
            </a:r>
            <a:r>
              <a:rPr b="0" i="0" lang="en-US" sz="2300" u="none" cap="none" strike="noStrike">
                <a:solidFill>
                  <a:schemeClr val="lt1"/>
                </a:solidFill>
                <a:latin typeface="Calibri"/>
                <a:ea typeface="Calibri"/>
                <a:cs typeface="Calibri"/>
                <a:sym typeface="Calibri"/>
              </a:rPr>
              <a:t>Learn from these athletes/teams so NFL can create marketing strategies that helps other teams athletes boost athlete fan participation and post engagement.</a:t>
            </a:r>
            <a:endParaRPr b="0" i="0" sz="23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431" name="Google Shape;431;g2cd949d4ed6_0_66"/>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18</a:t>
            </a:r>
            <a:endParaRPr b="1" i="0" sz="3200" u="none" cap="none" strike="noStrike">
              <a:solidFill>
                <a:schemeClr val="lt1"/>
              </a:solidFill>
              <a:latin typeface="Calibri"/>
              <a:ea typeface="Calibri"/>
              <a:cs typeface="Calibri"/>
              <a:sym typeface="Calibri"/>
            </a:endParaRPr>
          </a:p>
        </p:txBody>
      </p:sp>
      <p:sp>
        <p:nvSpPr>
          <p:cNvPr id="432" name="Google Shape;432;g2cd949d4ed6_0_66"/>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33" name="Google Shape;433;g2cd949d4ed6_0_66"/>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34" name="Google Shape;434;g2cd949d4ed6_0_66"/>
          <p:cNvSpPr/>
          <p:nvPr/>
        </p:nvSpPr>
        <p:spPr>
          <a:xfrm>
            <a:off x="172593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435" name="Google Shape;435;g2cd949d4ed6_0_66"/>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436" name="Google Shape;436;g2cd949d4ed6_0_66"/>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437" name="Google Shape;437;g2cd949d4ed6_0_66"/>
          <p:cNvPicPr preferRelativeResize="0"/>
          <p:nvPr/>
        </p:nvPicPr>
        <p:blipFill rotWithShape="1">
          <a:blip r:embed="rId5">
            <a:alphaModFix/>
          </a:blip>
          <a:srcRect b="0" l="0" r="0" t="0"/>
          <a:stretch/>
        </p:blipFill>
        <p:spPr>
          <a:xfrm>
            <a:off x="9434150" y="1939650"/>
            <a:ext cx="7590400" cy="74666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441" name="Shape 441"/>
        <p:cNvGrpSpPr/>
        <p:nvPr/>
      </p:nvGrpSpPr>
      <p:grpSpPr>
        <a:xfrm>
          <a:off x="0" y="0"/>
          <a:ext cx="0" cy="0"/>
          <a:chOff x="0" y="0"/>
          <a:chExt cx="0" cy="0"/>
        </a:xfrm>
      </p:grpSpPr>
      <p:sp>
        <p:nvSpPr>
          <p:cNvPr id="442" name="Google Shape;442;g2cd949d4ed6_0_78"/>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43" name="Google Shape;443;g2cd949d4ed6_0_78"/>
          <p:cNvSpPr txBox="1"/>
          <p:nvPr/>
        </p:nvSpPr>
        <p:spPr>
          <a:xfrm>
            <a:off x="1027650" y="209975"/>
            <a:ext cx="16232700" cy="15477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570"/>
              <a:buFont typeface="Arial"/>
              <a:buNone/>
            </a:pPr>
            <a:r>
              <a:rPr b="0" i="0" lang="en-US" sz="4570" u="none" cap="none" strike="noStrike">
                <a:solidFill>
                  <a:srgbClr val="FFFFFF"/>
                </a:solidFill>
                <a:latin typeface="Archivo Black"/>
                <a:ea typeface="Archivo Black"/>
                <a:cs typeface="Archivo Black"/>
                <a:sym typeface="Archivo Black"/>
              </a:rPr>
              <a:t>Average Q2 2023 Team Post Engagement Summary View</a:t>
            </a:r>
            <a:endParaRPr b="0" i="0" sz="100" u="none" cap="none" strike="noStrike">
              <a:solidFill>
                <a:srgbClr val="000000"/>
              </a:solidFill>
              <a:latin typeface="Archivo Black"/>
              <a:ea typeface="Archivo Black"/>
              <a:cs typeface="Archivo Black"/>
              <a:sym typeface="Archivo Black"/>
            </a:endParaRPr>
          </a:p>
        </p:txBody>
      </p:sp>
      <p:sp>
        <p:nvSpPr>
          <p:cNvPr id="444" name="Google Shape;444;g2cd949d4ed6_0_78"/>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19</a:t>
            </a:r>
            <a:endParaRPr b="1" i="0" sz="3200" u="none" cap="none" strike="noStrike">
              <a:solidFill>
                <a:schemeClr val="lt1"/>
              </a:solidFill>
              <a:latin typeface="Calibri"/>
              <a:ea typeface="Calibri"/>
              <a:cs typeface="Calibri"/>
              <a:sym typeface="Calibri"/>
            </a:endParaRPr>
          </a:p>
        </p:txBody>
      </p:sp>
      <p:sp>
        <p:nvSpPr>
          <p:cNvPr id="445" name="Google Shape;445;g2cd949d4ed6_0_78"/>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46" name="Google Shape;446;g2cd949d4ed6_0_78"/>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47" name="Google Shape;447;g2cd949d4ed6_0_78"/>
          <p:cNvSpPr/>
          <p:nvPr/>
        </p:nvSpPr>
        <p:spPr>
          <a:xfrm>
            <a:off x="172593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448" name="Google Shape;448;g2cd949d4ed6_0_78"/>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449" name="Google Shape;449;g2cd949d4ed6_0_78"/>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450" name="Google Shape;450;g2cd949d4ed6_0_78"/>
          <p:cNvPicPr preferRelativeResize="0"/>
          <p:nvPr/>
        </p:nvPicPr>
        <p:blipFill rotWithShape="1">
          <a:blip r:embed="rId5">
            <a:alphaModFix/>
          </a:blip>
          <a:srcRect b="0" l="0" r="0" t="0"/>
          <a:stretch/>
        </p:blipFill>
        <p:spPr>
          <a:xfrm>
            <a:off x="219350" y="5246075"/>
            <a:ext cx="11523550" cy="3984525"/>
          </a:xfrm>
          <a:prstGeom prst="rect">
            <a:avLst/>
          </a:prstGeom>
          <a:noFill/>
          <a:ln>
            <a:noFill/>
          </a:ln>
        </p:spPr>
      </p:pic>
      <p:pic>
        <p:nvPicPr>
          <p:cNvPr id="451" name="Google Shape;451;g2cd949d4ed6_0_78"/>
          <p:cNvPicPr preferRelativeResize="0"/>
          <p:nvPr/>
        </p:nvPicPr>
        <p:blipFill rotWithShape="1">
          <a:blip r:embed="rId6">
            <a:alphaModFix/>
          </a:blip>
          <a:srcRect b="0" l="0" r="0" t="0"/>
          <a:stretch/>
        </p:blipFill>
        <p:spPr>
          <a:xfrm>
            <a:off x="11868025" y="1576125"/>
            <a:ext cx="5266150" cy="8190300"/>
          </a:xfrm>
          <a:prstGeom prst="rect">
            <a:avLst/>
          </a:prstGeom>
          <a:noFill/>
          <a:ln>
            <a:noFill/>
          </a:ln>
        </p:spPr>
      </p:pic>
      <p:sp>
        <p:nvSpPr>
          <p:cNvPr id="452" name="Google Shape;452;g2cd949d4ed6_0_78"/>
          <p:cNvSpPr txBox="1"/>
          <p:nvPr/>
        </p:nvSpPr>
        <p:spPr>
          <a:xfrm>
            <a:off x="484075" y="2601125"/>
            <a:ext cx="10541700" cy="19701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00000"/>
              </a:lnSpc>
              <a:spcBef>
                <a:spcPts val="0"/>
              </a:spcBef>
              <a:spcAft>
                <a:spcPts val="0"/>
              </a:spcAft>
              <a:buClr>
                <a:schemeClr val="lt1"/>
              </a:buClr>
              <a:buSzPts val="3200"/>
              <a:buFont typeface="Calibri"/>
              <a:buChar char="●"/>
            </a:pPr>
            <a:r>
              <a:rPr b="1" i="0" lang="en-US" sz="3200" u="none" cap="none" strike="noStrike">
                <a:solidFill>
                  <a:schemeClr val="lt1"/>
                </a:solidFill>
                <a:latin typeface="Calibri"/>
                <a:ea typeface="Calibri"/>
                <a:cs typeface="Calibri"/>
                <a:sym typeface="Calibri"/>
              </a:rPr>
              <a:t>Business Purpose</a:t>
            </a:r>
            <a:r>
              <a:rPr b="0" i="0" lang="en-US" sz="3200" u="none" cap="none" strike="noStrike">
                <a:solidFill>
                  <a:schemeClr val="lt1"/>
                </a:solidFill>
                <a:latin typeface="Calibri"/>
                <a:ea typeface="Calibri"/>
                <a:cs typeface="Calibri"/>
                <a:sym typeface="Calibri"/>
              </a:rPr>
              <a:t>: Lists the average post engagement of all teams in Q2 2023 in order to create a table that lists the name, rank, position, and team name of athletes.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456" name="Shape 456"/>
        <p:cNvGrpSpPr/>
        <p:nvPr/>
      </p:nvGrpSpPr>
      <p:grpSpPr>
        <a:xfrm>
          <a:off x="0" y="0"/>
          <a:ext cx="0" cy="0"/>
          <a:chOff x="0" y="0"/>
          <a:chExt cx="0" cy="0"/>
        </a:xfrm>
      </p:grpSpPr>
      <p:sp>
        <p:nvSpPr>
          <p:cNvPr id="457" name="Google Shape;457;g2cd949d4ed6_0_54"/>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58" name="Google Shape;458;g2cd949d4ed6_0_54"/>
          <p:cNvSpPr txBox="1"/>
          <p:nvPr/>
        </p:nvSpPr>
        <p:spPr>
          <a:xfrm>
            <a:off x="2505425" y="506525"/>
            <a:ext cx="14245200" cy="7035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570"/>
              <a:buFont typeface="Arial"/>
              <a:buNone/>
            </a:pPr>
            <a:r>
              <a:rPr b="0" i="0" lang="en-US" sz="4570" u="none" cap="none" strike="noStrike">
                <a:solidFill>
                  <a:srgbClr val="FFFFFF"/>
                </a:solidFill>
                <a:latin typeface="Archivo Black"/>
                <a:ea typeface="Archivo Black"/>
                <a:cs typeface="Archivo Black"/>
                <a:sym typeface="Archivo Black"/>
              </a:rPr>
              <a:t>Social Media Engagement per Account Type</a:t>
            </a:r>
            <a:endParaRPr b="0" i="0" sz="100" u="none" cap="none" strike="noStrike">
              <a:solidFill>
                <a:srgbClr val="000000"/>
              </a:solidFill>
              <a:latin typeface="Archivo Black"/>
              <a:ea typeface="Archivo Black"/>
              <a:cs typeface="Archivo Black"/>
              <a:sym typeface="Archivo Black"/>
            </a:endParaRPr>
          </a:p>
        </p:txBody>
      </p:sp>
      <p:sp>
        <p:nvSpPr>
          <p:cNvPr id="459" name="Google Shape;459;g2cd949d4ed6_0_54"/>
          <p:cNvSpPr txBox="1"/>
          <p:nvPr/>
        </p:nvSpPr>
        <p:spPr>
          <a:xfrm>
            <a:off x="327450" y="2978575"/>
            <a:ext cx="7879500" cy="36729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lt1"/>
              </a:buClr>
              <a:buSzPts val="3200"/>
              <a:buFont typeface="Calibri"/>
              <a:buChar char="●"/>
            </a:pPr>
            <a:r>
              <a:rPr b="1" i="0" lang="en-US" sz="3200" u="none" cap="none" strike="noStrike">
                <a:solidFill>
                  <a:schemeClr val="lt1"/>
                </a:solidFill>
                <a:latin typeface="Calibri"/>
                <a:ea typeface="Calibri"/>
                <a:cs typeface="Calibri"/>
                <a:sym typeface="Calibri"/>
              </a:rPr>
              <a:t>Business Purpose</a:t>
            </a:r>
            <a:r>
              <a:rPr b="0" i="0" lang="en-US" sz="3200" u="none" cap="none" strike="noStrike">
                <a:solidFill>
                  <a:schemeClr val="lt1"/>
                </a:solidFill>
                <a:latin typeface="Calibri"/>
                <a:ea typeface="Calibri"/>
                <a:cs typeface="Calibri"/>
                <a:sym typeface="Calibri"/>
              </a:rPr>
              <a:t>: Use social media account data to measure participation via engagement metrics.</a:t>
            </a:r>
            <a:endParaRPr b="0"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374650" lvl="1" marL="914400" marR="0" rtl="0" algn="l">
              <a:lnSpc>
                <a:spcPct val="100000"/>
              </a:lnSpc>
              <a:spcBef>
                <a:spcPts val="0"/>
              </a:spcBef>
              <a:spcAft>
                <a:spcPts val="0"/>
              </a:spcAft>
              <a:buClr>
                <a:schemeClr val="lt1"/>
              </a:buClr>
              <a:buSzPts val="2300"/>
              <a:buFont typeface="Calibri"/>
              <a:buChar char="○"/>
            </a:pPr>
            <a:r>
              <a:rPr b="1" i="0" lang="en-US" sz="2300" u="none" cap="none" strike="noStrike">
                <a:solidFill>
                  <a:schemeClr val="lt1"/>
                </a:solidFill>
                <a:latin typeface="Calibri"/>
                <a:ea typeface="Calibri"/>
                <a:cs typeface="Calibri"/>
                <a:sym typeface="Calibri"/>
              </a:rPr>
              <a:t>NFL Interest: </a:t>
            </a:r>
            <a:r>
              <a:rPr b="0" i="0" lang="en-US" sz="2300" u="none" cap="none" strike="noStrike">
                <a:solidFill>
                  <a:schemeClr val="lt1"/>
                </a:solidFill>
                <a:latin typeface="Calibri"/>
                <a:ea typeface="Calibri"/>
                <a:cs typeface="Calibri"/>
                <a:sym typeface="Calibri"/>
              </a:rPr>
              <a:t>Assess engagement for account owner types to show leadership what groups to prioritize marketing efforts for higher fan participation.</a:t>
            </a:r>
            <a:endParaRPr b="0" i="0" sz="2300" u="none" cap="none" strike="noStrike">
              <a:solidFill>
                <a:schemeClr val="lt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460" name="Google Shape;460;g2cd949d4ed6_0_54"/>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16</a:t>
            </a:r>
            <a:endParaRPr b="1" i="0" sz="3200" u="none" cap="none" strike="noStrike">
              <a:solidFill>
                <a:schemeClr val="lt1"/>
              </a:solidFill>
              <a:latin typeface="Calibri"/>
              <a:ea typeface="Calibri"/>
              <a:cs typeface="Calibri"/>
              <a:sym typeface="Calibri"/>
            </a:endParaRPr>
          </a:p>
        </p:txBody>
      </p:sp>
      <p:sp>
        <p:nvSpPr>
          <p:cNvPr id="461" name="Google Shape;461;g2cd949d4ed6_0_54"/>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62" name="Google Shape;462;g2cd949d4ed6_0_54"/>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63" name="Google Shape;463;g2cd949d4ed6_0_54"/>
          <p:cNvSpPr/>
          <p:nvPr/>
        </p:nvSpPr>
        <p:spPr>
          <a:xfrm>
            <a:off x="172593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464" name="Google Shape;464;g2cd949d4ed6_0_54"/>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465" name="Google Shape;465;g2cd949d4ed6_0_54"/>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466" name="Google Shape;466;g2cd949d4ed6_0_54"/>
          <p:cNvPicPr preferRelativeResize="0"/>
          <p:nvPr/>
        </p:nvPicPr>
        <p:blipFill>
          <a:blip r:embed="rId5">
            <a:alphaModFix/>
          </a:blip>
          <a:stretch>
            <a:fillRect/>
          </a:stretch>
        </p:blipFill>
        <p:spPr>
          <a:xfrm>
            <a:off x="8457625" y="1887375"/>
            <a:ext cx="8567449" cy="648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470" name="Shape 470"/>
        <p:cNvGrpSpPr/>
        <p:nvPr/>
      </p:nvGrpSpPr>
      <p:grpSpPr>
        <a:xfrm>
          <a:off x="0" y="0"/>
          <a:ext cx="0" cy="0"/>
          <a:chOff x="0" y="0"/>
          <a:chExt cx="0" cy="0"/>
        </a:xfrm>
      </p:grpSpPr>
      <p:sp>
        <p:nvSpPr>
          <p:cNvPr id="471" name="Google Shape;471;g2cd949d4ed6_0_60"/>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72" name="Google Shape;472;g2cd949d4ed6_0_60"/>
          <p:cNvSpPr txBox="1"/>
          <p:nvPr/>
        </p:nvSpPr>
        <p:spPr>
          <a:xfrm>
            <a:off x="1874725" y="463025"/>
            <a:ext cx="14875800" cy="7035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570"/>
              <a:buFont typeface="Arial"/>
              <a:buNone/>
            </a:pPr>
            <a:r>
              <a:rPr b="0" i="0" lang="en-US" sz="4570" u="none" cap="none" strike="noStrike">
                <a:solidFill>
                  <a:srgbClr val="FFFFFF"/>
                </a:solidFill>
                <a:latin typeface="Archivo Black"/>
                <a:ea typeface="Archivo Black"/>
                <a:cs typeface="Archivo Black"/>
                <a:sym typeface="Archivo Black"/>
              </a:rPr>
              <a:t>Identifying Athletes with Low Follower Counts</a:t>
            </a:r>
            <a:endParaRPr b="0" i="0" sz="100" u="none" cap="none" strike="noStrike">
              <a:solidFill>
                <a:srgbClr val="000000"/>
              </a:solidFill>
              <a:latin typeface="Archivo Black"/>
              <a:ea typeface="Archivo Black"/>
              <a:cs typeface="Archivo Black"/>
              <a:sym typeface="Archivo Black"/>
            </a:endParaRPr>
          </a:p>
        </p:txBody>
      </p:sp>
      <p:sp>
        <p:nvSpPr>
          <p:cNvPr id="473" name="Google Shape;473;g2cd949d4ed6_0_60"/>
          <p:cNvSpPr txBox="1"/>
          <p:nvPr/>
        </p:nvSpPr>
        <p:spPr>
          <a:xfrm>
            <a:off x="264300" y="2845200"/>
            <a:ext cx="8158200" cy="52062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lt1"/>
              </a:buClr>
              <a:buSzPts val="3200"/>
              <a:buFont typeface="Calibri"/>
              <a:buChar char="●"/>
            </a:pPr>
            <a:r>
              <a:rPr b="1" i="0" lang="en-US" sz="3200" u="none" cap="none" strike="noStrike">
                <a:solidFill>
                  <a:schemeClr val="lt1"/>
                </a:solidFill>
                <a:latin typeface="Calibri"/>
                <a:ea typeface="Calibri"/>
                <a:cs typeface="Calibri"/>
                <a:sym typeface="Calibri"/>
              </a:rPr>
              <a:t>Business Purpose</a:t>
            </a:r>
            <a:r>
              <a:rPr b="0" i="0" lang="en-US" sz="3200" u="none" cap="none" strike="noStrike">
                <a:solidFill>
                  <a:schemeClr val="lt1"/>
                </a:solidFill>
                <a:latin typeface="Calibri"/>
                <a:ea typeface="Calibri"/>
                <a:cs typeface="Calibri"/>
                <a:sym typeface="Calibri"/>
              </a:rPr>
              <a:t>: Monitor follower and engagement metrics of football athletes and teams on social media accounts to identify marketing opportunities.</a:t>
            </a:r>
            <a:endParaRPr b="0" i="0" sz="3200" u="none" cap="none" strike="noStrike">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374650" lvl="1" marL="914400" marR="0" rtl="0" algn="l">
              <a:lnSpc>
                <a:spcPct val="100000"/>
              </a:lnSpc>
              <a:spcBef>
                <a:spcPts val="0"/>
              </a:spcBef>
              <a:spcAft>
                <a:spcPts val="0"/>
              </a:spcAft>
              <a:buClr>
                <a:schemeClr val="lt1"/>
              </a:buClr>
              <a:buSzPts val="2300"/>
              <a:buFont typeface="Calibri"/>
              <a:buChar char="○"/>
            </a:pPr>
            <a:r>
              <a:rPr b="1" i="0" lang="en-US" sz="2300" u="none" cap="none" strike="noStrike">
                <a:solidFill>
                  <a:schemeClr val="lt1"/>
                </a:solidFill>
                <a:latin typeface="Calibri"/>
                <a:ea typeface="Calibri"/>
                <a:cs typeface="Calibri"/>
                <a:sym typeface="Calibri"/>
              </a:rPr>
              <a:t>NFL Interest: </a:t>
            </a:r>
            <a:r>
              <a:rPr b="0" i="0" lang="en-US" sz="2300" u="none" cap="none" strike="noStrike">
                <a:solidFill>
                  <a:schemeClr val="lt1"/>
                </a:solidFill>
                <a:latin typeface="Calibri"/>
                <a:ea typeface="Calibri"/>
                <a:cs typeface="Calibri"/>
                <a:sym typeface="Calibri"/>
              </a:rPr>
              <a:t> Identify athletes from NFC with limited social media presence so their marketing department can prioritize working with them to increase fan participation.</a:t>
            </a:r>
            <a:endParaRPr b="0" i="0" sz="2300" u="none" cap="none" strike="noStrike">
              <a:solidFill>
                <a:schemeClr val="lt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474" name="Google Shape;474;g2cd949d4ed6_0_60"/>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17</a:t>
            </a:r>
            <a:endParaRPr b="1" i="0" sz="3200" u="none" cap="none" strike="noStrike">
              <a:solidFill>
                <a:schemeClr val="lt1"/>
              </a:solidFill>
              <a:latin typeface="Calibri"/>
              <a:ea typeface="Calibri"/>
              <a:cs typeface="Calibri"/>
              <a:sym typeface="Calibri"/>
            </a:endParaRPr>
          </a:p>
        </p:txBody>
      </p:sp>
      <p:sp>
        <p:nvSpPr>
          <p:cNvPr id="475" name="Google Shape;475;g2cd949d4ed6_0_60"/>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76" name="Google Shape;476;g2cd949d4ed6_0_60"/>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477" name="Google Shape;477;g2cd949d4ed6_0_60"/>
          <p:cNvSpPr/>
          <p:nvPr/>
        </p:nvSpPr>
        <p:spPr>
          <a:xfrm>
            <a:off x="172593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478" name="Google Shape;478;g2cd949d4ed6_0_60"/>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479" name="Google Shape;479;g2cd949d4ed6_0_60"/>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480" name="Google Shape;480;g2cd949d4ed6_0_60"/>
          <p:cNvPicPr preferRelativeResize="0"/>
          <p:nvPr/>
        </p:nvPicPr>
        <p:blipFill>
          <a:blip r:embed="rId5">
            <a:alphaModFix/>
          </a:blip>
          <a:stretch>
            <a:fillRect/>
          </a:stretch>
        </p:blipFill>
        <p:spPr>
          <a:xfrm>
            <a:off x="8651100" y="1677200"/>
            <a:ext cx="8365675" cy="8253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102" name="Shape 102"/>
        <p:cNvGrpSpPr/>
        <p:nvPr/>
      </p:nvGrpSpPr>
      <p:grpSpPr>
        <a:xfrm>
          <a:off x="0" y="0"/>
          <a:ext cx="0" cy="0"/>
          <a:chOff x="0" y="0"/>
          <a:chExt cx="0" cy="0"/>
        </a:xfrm>
      </p:grpSpPr>
      <p:grpSp>
        <p:nvGrpSpPr>
          <p:cNvPr id="103" name="Google Shape;103;p2"/>
          <p:cNvGrpSpPr/>
          <p:nvPr/>
        </p:nvGrpSpPr>
        <p:grpSpPr>
          <a:xfrm>
            <a:off x="2986667" y="2983770"/>
            <a:ext cx="2613061" cy="2373554"/>
            <a:chOff x="0" y="-38100"/>
            <a:chExt cx="991873" cy="900960"/>
          </a:xfrm>
        </p:grpSpPr>
        <p:sp>
          <p:nvSpPr>
            <p:cNvPr id="104" name="Google Shape;104;p2"/>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105" name="Google Shape;105;p2"/>
            <p:cNvSpPr txBox="1"/>
            <p:nvPr/>
          </p:nvSpPr>
          <p:spPr>
            <a:xfrm>
              <a:off x="0" y="-38100"/>
              <a:ext cx="991873" cy="90096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06" name="Google Shape;106;p2"/>
          <p:cNvCxnSpPr/>
          <p:nvPr/>
        </p:nvCxnSpPr>
        <p:spPr>
          <a:xfrm>
            <a:off x="3133964" y="4640463"/>
            <a:ext cx="2203125" cy="0"/>
          </a:xfrm>
          <a:prstGeom prst="straightConnector1">
            <a:avLst/>
          </a:prstGeom>
          <a:noFill/>
          <a:ln cap="flat" cmpd="sng" w="38100">
            <a:solidFill>
              <a:srgbClr val="FFFFFF"/>
            </a:solidFill>
            <a:prstDash val="solid"/>
            <a:round/>
            <a:headEnd len="sm" w="sm" type="none"/>
            <a:tailEnd len="sm" w="sm" type="none"/>
          </a:ln>
        </p:spPr>
      </p:cxnSp>
      <p:grpSp>
        <p:nvGrpSpPr>
          <p:cNvPr id="107" name="Google Shape;107;p2"/>
          <p:cNvGrpSpPr/>
          <p:nvPr/>
        </p:nvGrpSpPr>
        <p:grpSpPr>
          <a:xfrm>
            <a:off x="5844564" y="2983770"/>
            <a:ext cx="2613061" cy="2373554"/>
            <a:chOff x="0" y="-38100"/>
            <a:chExt cx="991873" cy="900960"/>
          </a:xfrm>
        </p:grpSpPr>
        <p:sp>
          <p:nvSpPr>
            <p:cNvPr id="108" name="Google Shape;108;p2"/>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109" name="Google Shape;109;p2"/>
            <p:cNvSpPr txBox="1"/>
            <p:nvPr/>
          </p:nvSpPr>
          <p:spPr>
            <a:xfrm>
              <a:off x="0" y="-38100"/>
              <a:ext cx="991873" cy="90096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10" name="Google Shape;110;p2"/>
          <p:cNvCxnSpPr/>
          <p:nvPr/>
        </p:nvCxnSpPr>
        <p:spPr>
          <a:xfrm>
            <a:off x="5991861" y="4640463"/>
            <a:ext cx="2203125" cy="0"/>
          </a:xfrm>
          <a:prstGeom prst="straightConnector1">
            <a:avLst/>
          </a:prstGeom>
          <a:noFill/>
          <a:ln cap="flat" cmpd="sng" w="38100">
            <a:solidFill>
              <a:srgbClr val="FFFFFF"/>
            </a:solidFill>
            <a:prstDash val="solid"/>
            <a:round/>
            <a:headEnd len="sm" w="sm" type="none"/>
            <a:tailEnd len="sm" w="sm" type="none"/>
          </a:ln>
        </p:spPr>
      </p:cxnSp>
      <p:grpSp>
        <p:nvGrpSpPr>
          <p:cNvPr id="111" name="Google Shape;111;p2"/>
          <p:cNvGrpSpPr/>
          <p:nvPr/>
        </p:nvGrpSpPr>
        <p:grpSpPr>
          <a:xfrm>
            <a:off x="2986667" y="5770361"/>
            <a:ext cx="2613061" cy="2353031"/>
            <a:chOff x="0" y="-38100"/>
            <a:chExt cx="991873" cy="893170"/>
          </a:xfrm>
        </p:grpSpPr>
        <p:sp>
          <p:nvSpPr>
            <p:cNvPr id="112" name="Google Shape;112;p2"/>
            <p:cNvSpPr/>
            <p:nvPr/>
          </p:nvSpPr>
          <p:spPr>
            <a:xfrm>
              <a:off x="0" y="0"/>
              <a:ext cx="991873" cy="855070"/>
            </a:xfrm>
            <a:custGeom>
              <a:rect b="b" l="l" r="r" t="t"/>
              <a:pathLst>
                <a:path extrusionOk="0" h="855070" w="991873">
                  <a:moveTo>
                    <a:pt x="0" y="0"/>
                  </a:moveTo>
                  <a:lnTo>
                    <a:pt x="991873" y="0"/>
                  </a:lnTo>
                  <a:lnTo>
                    <a:pt x="991873" y="855070"/>
                  </a:lnTo>
                  <a:lnTo>
                    <a:pt x="0" y="855070"/>
                  </a:lnTo>
                  <a:close/>
                </a:path>
              </a:pathLst>
            </a:custGeom>
            <a:solidFill>
              <a:srgbClr val="145DA0"/>
            </a:solidFill>
            <a:ln cap="sq" cmpd="sng" w="9525">
              <a:solidFill>
                <a:srgbClr val="FFFFFF"/>
              </a:solidFill>
              <a:prstDash val="solid"/>
              <a:miter lim="8000"/>
              <a:headEnd len="sm" w="sm" type="none"/>
              <a:tailEnd len="sm" w="sm" type="none"/>
            </a:ln>
          </p:spPr>
        </p:sp>
        <p:sp>
          <p:nvSpPr>
            <p:cNvPr id="113" name="Google Shape;113;p2"/>
            <p:cNvSpPr txBox="1"/>
            <p:nvPr/>
          </p:nvSpPr>
          <p:spPr>
            <a:xfrm>
              <a:off x="0" y="-38100"/>
              <a:ext cx="991873" cy="89317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14" name="Google Shape;114;p2"/>
          <p:cNvCxnSpPr/>
          <p:nvPr/>
        </p:nvCxnSpPr>
        <p:spPr>
          <a:xfrm>
            <a:off x="3133964" y="7427054"/>
            <a:ext cx="2203200" cy="0"/>
          </a:xfrm>
          <a:prstGeom prst="straightConnector1">
            <a:avLst/>
          </a:prstGeom>
          <a:noFill/>
          <a:ln cap="flat" cmpd="sng" w="38100">
            <a:solidFill>
              <a:srgbClr val="FFFFFF"/>
            </a:solidFill>
            <a:prstDash val="solid"/>
            <a:round/>
            <a:headEnd len="sm" w="sm" type="none"/>
            <a:tailEnd len="sm" w="sm" type="none"/>
          </a:ln>
        </p:spPr>
      </p:cxnSp>
      <p:grpSp>
        <p:nvGrpSpPr>
          <p:cNvPr id="115" name="Google Shape;115;p2"/>
          <p:cNvGrpSpPr/>
          <p:nvPr/>
        </p:nvGrpSpPr>
        <p:grpSpPr>
          <a:xfrm>
            <a:off x="5844564" y="5770361"/>
            <a:ext cx="2613061" cy="2353031"/>
            <a:chOff x="0" y="-38100"/>
            <a:chExt cx="991873" cy="893170"/>
          </a:xfrm>
        </p:grpSpPr>
        <p:sp>
          <p:nvSpPr>
            <p:cNvPr id="116" name="Google Shape;116;p2"/>
            <p:cNvSpPr/>
            <p:nvPr/>
          </p:nvSpPr>
          <p:spPr>
            <a:xfrm>
              <a:off x="0" y="0"/>
              <a:ext cx="991873" cy="855070"/>
            </a:xfrm>
            <a:custGeom>
              <a:rect b="b" l="l" r="r" t="t"/>
              <a:pathLst>
                <a:path extrusionOk="0" h="855070" w="991873">
                  <a:moveTo>
                    <a:pt x="0" y="0"/>
                  </a:moveTo>
                  <a:lnTo>
                    <a:pt x="991873" y="0"/>
                  </a:lnTo>
                  <a:lnTo>
                    <a:pt x="991873" y="855070"/>
                  </a:lnTo>
                  <a:lnTo>
                    <a:pt x="0" y="855070"/>
                  </a:lnTo>
                  <a:close/>
                </a:path>
              </a:pathLst>
            </a:custGeom>
            <a:solidFill>
              <a:srgbClr val="145DA0"/>
            </a:solidFill>
            <a:ln cap="sq" cmpd="sng" w="9525">
              <a:solidFill>
                <a:srgbClr val="FFFFFF"/>
              </a:solidFill>
              <a:prstDash val="solid"/>
              <a:miter lim="8000"/>
              <a:headEnd len="sm" w="sm" type="none"/>
              <a:tailEnd len="sm" w="sm" type="none"/>
            </a:ln>
          </p:spPr>
        </p:sp>
        <p:sp>
          <p:nvSpPr>
            <p:cNvPr id="117" name="Google Shape;117;p2"/>
            <p:cNvSpPr txBox="1"/>
            <p:nvPr/>
          </p:nvSpPr>
          <p:spPr>
            <a:xfrm>
              <a:off x="0" y="-38100"/>
              <a:ext cx="991873" cy="89317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18" name="Google Shape;118;p2"/>
          <p:cNvCxnSpPr/>
          <p:nvPr/>
        </p:nvCxnSpPr>
        <p:spPr>
          <a:xfrm>
            <a:off x="5991861" y="7427054"/>
            <a:ext cx="2203125" cy="0"/>
          </a:xfrm>
          <a:prstGeom prst="straightConnector1">
            <a:avLst/>
          </a:prstGeom>
          <a:noFill/>
          <a:ln cap="flat" cmpd="sng" w="38100">
            <a:solidFill>
              <a:srgbClr val="FFFFFF"/>
            </a:solidFill>
            <a:prstDash val="solid"/>
            <a:round/>
            <a:headEnd len="sm" w="sm" type="none"/>
            <a:tailEnd len="sm" w="sm" type="none"/>
          </a:ln>
        </p:spPr>
      </p:cxnSp>
      <p:sp>
        <p:nvSpPr>
          <p:cNvPr id="119" name="Google Shape;119;p2"/>
          <p:cNvSpPr/>
          <p:nvPr/>
        </p:nvSpPr>
        <p:spPr>
          <a:xfrm>
            <a:off x="10000675" y="1509629"/>
            <a:ext cx="6992751" cy="8074770"/>
          </a:xfrm>
          <a:custGeom>
            <a:rect b="b" l="l" r="r" t="t"/>
            <a:pathLst>
              <a:path extrusionOk="0"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cap="flat" cmpd="sng" w="12700">
            <a:solidFill>
              <a:srgbClr val="000000"/>
            </a:solidFill>
            <a:prstDash val="solid"/>
            <a:round/>
            <a:headEnd len="sm" w="sm" type="none"/>
            <a:tailEnd len="sm" w="sm" type="none"/>
          </a:ln>
        </p:spPr>
      </p:sp>
      <p:sp>
        <p:nvSpPr>
          <p:cNvPr id="120" name="Google Shape;120;p2"/>
          <p:cNvSpPr/>
          <p:nvPr/>
        </p:nvSpPr>
        <p:spPr>
          <a:xfrm>
            <a:off x="10143550" y="1698193"/>
            <a:ext cx="6697476" cy="7733806"/>
          </a:xfrm>
          <a:custGeom>
            <a:rect b="b" l="l" r="r" t="t"/>
            <a:pathLst>
              <a:path extrusionOk="0"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rotWithShape="1">
            <a:blip r:embed="rId3">
              <a:alphaModFix/>
            </a:blip>
            <a:stretch>
              <a:fillRect b="0" l="-52282" r="-52282" t="0"/>
            </a:stretch>
          </a:blipFill>
          <a:ln>
            <a:noFill/>
          </a:ln>
        </p:spPr>
      </p:sp>
      <p:grpSp>
        <p:nvGrpSpPr>
          <p:cNvPr id="121" name="Google Shape;121;p2"/>
          <p:cNvGrpSpPr/>
          <p:nvPr/>
        </p:nvGrpSpPr>
        <p:grpSpPr>
          <a:xfrm>
            <a:off x="8705275" y="2983770"/>
            <a:ext cx="2613061" cy="2373554"/>
            <a:chOff x="0" y="-38100"/>
            <a:chExt cx="991873" cy="900960"/>
          </a:xfrm>
        </p:grpSpPr>
        <p:sp>
          <p:nvSpPr>
            <p:cNvPr id="122" name="Google Shape;122;p2"/>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123" name="Google Shape;123;p2"/>
            <p:cNvSpPr txBox="1"/>
            <p:nvPr/>
          </p:nvSpPr>
          <p:spPr>
            <a:xfrm>
              <a:off x="0" y="-38100"/>
              <a:ext cx="991873" cy="90096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24" name="Google Shape;124;p2"/>
          <p:cNvCxnSpPr/>
          <p:nvPr/>
        </p:nvCxnSpPr>
        <p:spPr>
          <a:xfrm>
            <a:off x="8852572" y="4640463"/>
            <a:ext cx="2203125" cy="0"/>
          </a:xfrm>
          <a:prstGeom prst="straightConnector1">
            <a:avLst/>
          </a:prstGeom>
          <a:noFill/>
          <a:ln cap="flat" cmpd="sng" w="38100">
            <a:solidFill>
              <a:srgbClr val="FFFFFF"/>
            </a:solidFill>
            <a:prstDash val="solid"/>
            <a:round/>
            <a:headEnd len="sm" w="sm" type="none"/>
            <a:tailEnd len="sm" w="sm" type="none"/>
          </a:ln>
        </p:spPr>
      </p:cxnSp>
      <p:grpSp>
        <p:nvGrpSpPr>
          <p:cNvPr id="125" name="Google Shape;125;p2"/>
          <p:cNvGrpSpPr/>
          <p:nvPr/>
        </p:nvGrpSpPr>
        <p:grpSpPr>
          <a:xfrm>
            <a:off x="8705275" y="5770361"/>
            <a:ext cx="2613061" cy="2353031"/>
            <a:chOff x="0" y="-38100"/>
            <a:chExt cx="991873" cy="893170"/>
          </a:xfrm>
        </p:grpSpPr>
        <p:sp>
          <p:nvSpPr>
            <p:cNvPr id="126" name="Google Shape;126;p2"/>
            <p:cNvSpPr/>
            <p:nvPr/>
          </p:nvSpPr>
          <p:spPr>
            <a:xfrm>
              <a:off x="0" y="0"/>
              <a:ext cx="991873" cy="855070"/>
            </a:xfrm>
            <a:custGeom>
              <a:rect b="b" l="l" r="r" t="t"/>
              <a:pathLst>
                <a:path extrusionOk="0" h="855070" w="991873">
                  <a:moveTo>
                    <a:pt x="0" y="0"/>
                  </a:moveTo>
                  <a:lnTo>
                    <a:pt x="991873" y="0"/>
                  </a:lnTo>
                  <a:lnTo>
                    <a:pt x="991873" y="855070"/>
                  </a:lnTo>
                  <a:lnTo>
                    <a:pt x="0" y="855070"/>
                  </a:lnTo>
                  <a:close/>
                </a:path>
              </a:pathLst>
            </a:custGeom>
            <a:solidFill>
              <a:srgbClr val="145DA0"/>
            </a:solidFill>
            <a:ln cap="sq" cmpd="sng" w="9525">
              <a:solidFill>
                <a:srgbClr val="FFFFFF"/>
              </a:solidFill>
              <a:prstDash val="solid"/>
              <a:miter lim="8000"/>
              <a:headEnd len="sm" w="sm" type="none"/>
              <a:tailEnd len="sm" w="sm" type="none"/>
            </a:ln>
          </p:spPr>
        </p:sp>
        <p:sp>
          <p:nvSpPr>
            <p:cNvPr id="127" name="Google Shape;127;p2"/>
            <p:cNvSpPr txBox="1"/>
            <p:nvPr/>
          </p:nvSpPr>
          <p:spPr>
            <a:xfrm>
              <a:off x="0" y="-38100"/>
              <a:ext cx="991873" cy="89317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28" name="Google Shape;128;p2"/>
          <p:cNvCxnSpPr/>
          <p:nvPr/>
        </p:nvCxnSpPr>
        <p:spPr>
          <a:xfrm>
            <a:off x="8852572" y="7427054"/>
            <a:ext cx="2203125" cy="0"/>
          </a:xfrm>
          <a:prstGeom prst="straightConnector1">
            <a:avLst/>
          </a:prstGeom>
          <a:noFill/>
          <a:ln cap="flat" cmpd="sng" w="38100">
            <a:solidFill>
              <a:srgbClr val="FFFFFF"/>
            </a:solidFill>
            <a:prstDash val="solid"/>
            <a:round/>
            <a:headEnd len="sm" w="sm" type="none"/>
            <a:tailEnd len="sm" w="sm" type="none"/>
          </a:ln>
        </p:spPr>
      </p:cxnSp>
      <p:sp>
        <p:nvSpPr>
          <p:cNvPr id="129" name="Google Shape;129;p2"/>
          <p:cNvSpPr txBox="1"/>
          <p:nvPr/>
        </p:nvSpPr>
        <p:spPr>
          <a:xfrm>
            <a:off x="1946127" y="1862775"/>
            <a:ext cx="10257600" cy="708000"/>
          </a:xfrm>
          <a:prstGeom prst="rect">
            <a:avLst/>
          </a:prstGeom>
          <a:noFill/>
          <a:ln>
            <a:noFill/>
          </a:ln>
        </p:spPr>
        <p:txBody>
          <a:bodyPr anchorCtr="0" anchor="t" bIns="0" lIns="0" spcFirstLastPara="1" rIns="0" wrap="square" tIns="0">
            <a:spAutoFit/>
          </a:bodyPr>
          <a:lstStyle/>
          <a:p>
            <a:pPr indent="0" lvl="0" marL="0" marR="0" rtl="0" algn="ctr">
              <a:lnSpc>
                <a:spcPct val="120027"/>
              </a:lnSpc>
              <a:spcBef>
                <a:spcPts val="0"/>
              </a:spcBef>
              <a:spcAft>
                <a:spcPts val="0"/>
              </a:spcAft>
              <a:buClr>
                <a:srgbClr val="000000"/>
              </a:buClr>
              <a:buSzPts val="4600"/>
              <a:buFont typeface="Arial"/>
              <a:buNone/>
            </a:pPr>
            <a:r>
              <a:rPr b="0" i="0" lang="en-US" sz="4600" u="none" cap="none" strike="noStrike">
                <a:solidFill>
                  <a:srgbClr val="56AEFF"/>
                </a:solidFill>
                <a:latin typeface="Archivo Black"/>
                <a:ea typeface="Archivo Black"/>
                <a:cs typeface="Archivo Black"/>
                <a:sym typeface="Archivo Black"/>
              </a:rPr>
              <a:t>PRESENTATION OVERVIEW</a:t>
            </a:r>
            <a:endParaRPr b="0" i="0" sz="4600" u="none" cap="none" strike="noStrike">
              <a:solidFill>
                <a:srgbClr val="000000"/>
              </a:solidFill>
              <a:latin typeface="Archivo Black"/>
              <a:ea typeface="Archivo Black"/>
              <a:cs typeface="Archivo Black"/>
              <a:sym typeface="Archivo Black"/>
            </a:endParaRPr>
          </a:p>
        </p:txBody>
      </p:sp>
      <p:sp>
        <p:nvSpPr>
          <p:cNvPr id="130" name="Google Shape;130;p2"/>
          <p:cNvSpPr txBox="1"/>
          <p:nvPr/>
        </p:nvSpPr>
        <p:spPr>
          <a:xfrm>
            <a:off x="3133964" y="4795854"/>
            <a:ext cx="2318400" cy="3213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Clr>
                <a:srgbClr val="000000"/>
              </a:buClr>
              <a:buSzPts val="2087"/>
              <a:buFont typeface="Arial"/>
              <a:buNone/>
            </a:pPr>
            <a:r>
              <a:rPr i="0" lang="en-US" sz="2087" u="none" cap="none" strike="noStrike">
                <a:solidFill>
                  <a:srgbClr val="FFFFFF"/>
                </a:solidFill>
                <a:latin typeface="Calibri"/>
                <a:ea typeface="Calibri"/>
                <a:cs typeface="Calibri"/>
                <a:sym typeface="Calibri"/>
              </a:rPr>
              <a:t>Mission Statement</a:t>
            </a:r>
            <a:endParaRPr i="0" sz="1600" u="none" cap="none" strike="noStrike">
              <a:solidFill>
                <a:srgbClr val="000000"/>
              </a:solidFill>
              <a:latin typeface="Calibri"/>
              <a:ea typeface="Calibri"/>
              <a:cs typeface="Calibri"/>
              <a:sym typeface="Calibri"/>
            </a:endParaRPr>
          </a:p>
        </p:txBody>
      </p:sp>
      <p:sp>
        <p:nvSpPr>
          <p:cNvPr id="131" name="Google Shape;131;p2"/>
          <p:cNvSpPr txBox="1"/>
          <p:nvPr/>
        </p:nvSpPr>
        <p:spPr>
          <a:xfrm>
            <a:off x="3371770" y="3378302"/>
            <a:ext cx="1690500" cy="8829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Clr>
                <a:srgbClr val="000000"/>
              </a:buClr>
              <a:buSzPts val="5735"/>
              <a:buFont typeface="Arial"/>
              <a:buNone/>
            </a:pPr>
            <a:r>
              <a:rPr b="1" i="0" lang="en-US" sz="5735" u="none" cap="none" strike="noStrike">
                <a:solidFill>
                  <a:srgbClr val="FFFFFF"/>
                </a:solidFill>
                <a:latin typeface="DM Sans"/>
                <a:ea typeface="DM Sans"/>
                <a:cs typeface="DM Sans"/>
                <a:sym typeface="DM Sans"/>
              </a:rPr>
              <a:t>01</a:t>
            </a:r>
            <a:endParaRPr b="0" i="0" sz="1400" u="none" cap="none" strike="noStrike">
              <a:solidFill>
                <a:srgbClr val="000000"/>
              </a:solidFill>
              <a:latin typeface="Arial"/>
              <a:ea typeface="Arial"/>
              <a:cs typeface="Arial"/>
              <a:sym typeface="Arial"/>
            </a:endParaRPr>
          </a:p>
        </p:txBody>
      </p:sp>
      <p:sp>
        <p:nvSpPr>
          <p:cNvPr id="132" name="Google Shape;132;p2"/>
          <p:cNvSpPr txBox="1"/>
          <p:nvPr/>
        </p:nvSpPr>
        <p:spPr>
          <a:xfrm>
            <a:off x="5991861" y="4795854"/>
            <a:ext cx="2318400" cy="3213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Clr>
                <a:srgbClr val="000000"/>
              </a:buClr>
              <a:buSzPts val="2087"/>
              <a:buFont typeface="Arial"/>
              <a:buNone/>
            </a:pPr>
            <a:r>
              <a:rPr i="0" lang="en-US" sz="2087" u="none" cap="none" strike="noStrike">
                <a:solidFill>
                  <a:srgbClr val="FFFFFF"/>
                </a:solidFill>
                <a:latin typeface="Calibri"/>
                <a:ea typeface="Calibri"/>
                <a:cs typeface="Calibri"/>
                <a:sym typeface="Calibri"/>
              </a:rPr>
              <a:t>Mission Objectives</a:t>
            </a:r>
            <a:endParaRPr i="0" sz="1600" u="none" cap="none" strike="noStrike">
              <a:solidFill>
                <a:srgbClr val="000000"/>
              </a:solidFill>
              <a:latin typeface="Calibri"/>
              <a:ea typeface="Calibri"/>
              <a:cs typeface="Calibri"/>
              <a:sym typeface="Calibri"/>
            </a:endParaRPr>
          </a:p>
        </p:txBody>
      </p:sp>
      <p:sp>
        <p:nvSpPr>
          <p:cNvPr id="133" name="Google Shape;133;p2"/>
          <p:cNvSpPr txBox="1"/>
          <p:nvPr/>
        </p:nvSpPr>
        <p:spPr>
          <a:xfrm>
            <a:off x="6229667" y="3378302"/>
            <a:ext cx="1690500" cy="8829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Clr>
                <a:srgbClr val="000000"/>
              </a:buClr>
              <a:buSzPts val="5735"/>
              <a:buFont typeface="Arial"/>
              <a:buNone/>
            </a:pPr>
            <a:r>
              <a:rPr b="1" i="0" lang="en-US" sz="5735" u="none" cap="none" strike="noStrike">
                <a:solidFill>
                  <a:srgbClr val="FFFFFF"/>
                </a:solidFill>
                <a:latin typeface="DM Sans"/>
                <a:ea typeface="DM Sans"/>
                <a:cs typeface="DM Sans"/>
                <a:sym typeface="DM Sans"/>
              </a:rPr>
              <a:t>02</a:t>
            </a:r>
            <a:endParaRPr b="0" i="0" sz="1400" u="none" cap="none" strike="noStrike">
              <a:solidFill>
                <a:srgbClr val="000000"/>
              </a:solidFill>
              <a:latin typeface="Arial"/>
              <a:ea typeface="Arial"/>
              <a:cs typeface="Arial"/>
              <a:sym typeface="Arial"/>
            </a:endParaRPr>
          </a:p>
        </p:txBody>
      </p:sp>
      <p:sp>
        <p:nvSpPr>
          <p:cNvPr id="134" name="Google Shape;134;p2"/>
          <p:cNvSpPr txBox="1"/>
          <p:nvPr/>
        </p:nvSpPr>
        <p:spPr>
          <a:xfrm>
            <a:off x="3131250" y="7421802"/>
            <a:ext cx="2318400" cy="64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87"/>
              <a:buFont typeface="Arial"/>
              <a:buNone/>
            </a:pPr>
            <a:r>
              <a:rPr i="0" lang="en-US" sz="2087" u="none" cap="none" strike="noStrike">
                <a:solidFill>
                  <a:srgbClr val="FFFFFF"/>
                </a:solidFill>
                <a:latin typeface="Calibri"/>
                <a:ea typeface="Calibri"/>
                <a:cs typeface="Calibri"/>
                <a:sym typeface="Calibri"/>
              </a:rPr>
              <a:t>Entity R</a:t>
            </a:r>
            <a:r>
              <a:rPr lang="en-US" sz="2087">
                <a:solidFill>
                  <a:srgbClr val="FFFFFF"/>
                </a:solidFill>
                <a:latin typeface="Calibri"/>
                <a:ea typeface="Calibri"/>
                <a:cs typeface="Calibri"/>
                <a:sym typeface="Calibri"/>
              </a:rPr>
              <a:t>elationship</a:t>
            </a:r>
            <a:r>
              <a:rPr i="0" lang="en-US" sz="2087" u="none" cap="none" strike="noStrike">
                <a:solidFill>
                  <a:srgbClr val="FFFFFF"/>
                </a:solidFill>
                <a:latin typeface="Calibri"/>
                <a:ea typeface="Calibri"/>
                <a:cs typeface="Calibri"/>
                <a:sym typeface="Calibri"/>
              </a:rPr>
              <a:t> Diagram</a:t>
            </a:r>
            <a:endParaRPr i="0" sz="1600" u="none" cap="none" strike="noStrike">
              <a:solidFill>
                <a:srgbClr val="000000"/>
              </a:solidFill>
              <a:latin typeface="Calibri"/>
              <a:ea typeface="Calibri"/>
              <a:cs typeface="Calibri"/>
              <a:sym typeface="Calibri"/>
            </a:endParaRPr>
          </a:p>
        </p:txBody>
      </p:sp>
      <p:sp>
        <p:nvSpPr>
          <p:cNvPr id="135" name="Google Shape;135;p2"/>
          <p:cNvSpPr txBox="1"/>
          <p:nvPr/>
        </p:nvSpPr>
        <p:spPr>
          <a:xfrm>
            <a:off x="3371770" y="6164893"/>
            <a:ext cx="1690500" cy="8829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Clr>
                <a:srgbClr val="000000"/>
              </a:buClr>
              <a:buSzPts val="5735"/>
              <a:buFont typeface="Arial"/>
              <a:buNone/>
            </a:pPr>
            <a:r>
              <a:rPr b="1" i="0" lang="en-US" sz="5735" u="none" cap="none" strike="noStrike">
                <a:solidFill>
                  <a:srgbClr val="FFFFFF"/>
                </a:solidFill>
                <a:latin typeface="DM Sans"/>
                <a:ea typeface="DM Sans"/>
                <a:cs typeface="DM Sans"/>
                <a:sym typeface="DM Sans"/>
              </a:rPr>
              <a:t>04</a:t>
            </a:r>
            <a:endParaRPr b="0" i="0" sz="1400" u="none" cap="none" strike="noStrike">
              <a:solidFill>
                <a:srgbClr val="000000"/>
              </a:solidFill>
              <a:latin typeface="Arial"/>
              <a:ea typeface="Arial"/>
              <a:cs typeface="Arial"/>
              <a:sym typeface="Arial"/>
            </a:endParaRPr>
          </a:p>
        </p:txBody>
      </p:sp>
      <p:sp>
        <p:nvSpPr>
          <p:cNvPr id="136" name="Google Shape;136;p2"/>
          <p:cNvSpPr txBox="1"/>
          <p:nvPr/>
        </p:nvSpPr>
        <p:spPr>
          <a:xfrm>
            <a:off x="5991861" y="7582446"/>
            <a:ext cx="2318400" cy="3213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Clr>
                <a:srgbClr val="000000"/>
              </a:buClr>
              <a:buSzPts val="2087"/>
              <a:buFont typeface="Arial"/>
              <a:buNone/>
            </a:pPr>
            <a:r>
              <a:rPr i="0" lang="en-US" sz="2087" u="none" cap="none" strike="noStrike">
                <a:solidFill>
                  <a:srgbClr val="FFFFFF"/>
                </a:solidFill>
                <a:latin typeface="Calibri"/>
                <a:ea typeface="Calibri"/>
                <a:cs typeface="Calibri"/>
                <a:sym typeface="Calibri"/>
              </a:rPr>
              <a:t>Queries</a:t>
            </a:r>
            <a:endParaRPr i="0" sz="1600" u="none" cap="none" strike="noStrike">
              <a:solidFill>
                <a:srgbClr val="000000"/>
              </a:solidFill>
              <a:latin typeface="Calibri"/>
              <a:ea typeface="Calibri"/>
              <a:cs typeface="Calibri"/>
              <a:sym typeface="Calibri"/>
            </a:endParaRPr>
          </a:p>
        </p:txBody>
      </p:sp>
      <p:sp>
        <p:nvSpPr>
          <p:cNvPr id="137" name="Google Shape;137;p2"/>
          <p:cNvSpPr txBox="1"/>
          <p:nvPr/>
        </p:nvSpPr>
        <p:spPr>
          <a:xfrm>
            <a:off x="6229667" y="6164893"/>
            <a:ext cx="1690500" cy="8829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Clr>
                <a:srgbClr val="000000"/>
              </a:buClr>
              <a:buSzPts val="5735"/>
              <a:buFont typeface="Arial"/>
              <a:buNone/>
            </a:pPr>
            <a:r>
              <a:rPr b="1" i="0" lang="en-US" sz="5735" u="none" cap="none" strike="noStrike">
                <a:solidFill>
                  <a:srgbClr val="FFFFFF"/>
                </a:solidFill>
                <a:latin typeface="DM Sans"/>
                <a:ea typeface="DM Sans"/>
                <a:cs typeface="DM Sans"/>
                <a:sym typeface="DM Sans"/>
              </a:rPr>
              <a:t>05</a:t>
            </a:r>
            <a:endParaRPr b="0" i="0" sz="1400" u="none" cap="none" strike="noStrike">
              <a:solidFill>
                <a:srgbClr val="000000"/>
              </a:solidFill>
              <a:latin typeface="Arial"/>
              <a:ea typeface="Arial"/>
              <a:cs typeface="Arial"/>
              <a:sym typeface="Arial"/>
            </a:endParaRPr>
          </a:p>
        </p:txBody>
      </p:sp>
      <p:sp>
        <p:nvSpPr>
          <p:cNvPr id="138" name="Google Shape;138;p2"/>
          <p:cNvSpPr txBox="1"/>
          <p:nvPr/>
        </p:nvSpPr>
        <p:spPr>
          <a:xfrm>
            <a:off x="8852572" y="4795854"/>
            <a:ext cx="2318400" cy="3213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Clr>
                <a:srgbClr val="000000"/>
              </a:buClr>
              <a:buSzPts val="2087"/>
              <a:buFont typeface="Arial"/>
              <a:buNone/>
            </a:pPr>
            <a:r>
              <a:rPr i="0" lang="en-US" sz="2087" u="none" cap="none" strike="noStrike">
                <a:solidFill>
                  <a:srgbClr val="FFFFFF"/>
                </a:solidFill>
                <a:latin typeface="Calibri"/>
                <a:ea typeface="Calibri"/>
                <a:cs typeface="Calibri"/>
                <a:sym typeface="Calibri"/>
              </a:rPr>
              <a:t>Business Rules</a:t>
            </a:r>
            <a:endParaRPr i="0" sz="1600" u="none" cap="none" strike="noStrike">
              <a:solidFill>
                <a:srgbClr val="000000"/>
              </a:solidFill>
              <a:latin typeface="Calibri"/>
              <a:ea typeface="Calibri"/>
              <a:cs typeface="Calibri"/>
              <a:sym typeface="Calibri"/>
            </a:endParaRPr>
          </a:p>
        </p:txBody>
      </p:sp>
      <p:sp>
        <p:nvSpPr>
          <p:cNvPr id="139" name="Google Shape;139;p2"/>
          <p:cNvSpPr txBox="1"/>
          <p:nvPr/>
        </p:nvSpPr>
        <p:spPr>
          <a:xfrm>
            <a:off x="9090378" y="3378302"/>
            <a:ext cx="1690500" cy="8829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Clr>
                <a:srgbClr val="000000"/>
              </a:buClr>
              <a:buSzPts val="5735"/>
              <a:buFont typeface="Arial"/>
              <a:buNone/>
            </a:pPr>
            <a:r>
              <a:rPr b="1" i="0" lang="en-US" sz="5735" u="none" cap="none" strike="noStrike">
                <a:solidFill>
                  <a:srgbClr val="FFFFFF"/>
                </a:solidFill>
                <a:latin typeface="DM Sans"/>
                <a:ea typeface="DM Sans"/>
                <a:cs typeface="DM Sans"/>
                <a:sym typeface="DM Sans"/>
              </a:rPr>
              <a:t>03</a:t>
            </a:r>
            <a:endParaRPr b="0" i="0" sz="1400" u="none" cap="none" strike="noStrike">
              <a:solidFill>
                <a:srgbClr val="000000"/>
              </a:solidFill>
              <a:latin typeface="Arial"/>
              <a:ea typeface="Arial"/>
              <a:cs typeface="Arial"/>
              <a:sym typeface="Arial"/>
            </a:endParaRPr>
          </a:p>
        </p:txBody>
      </p:sp>
      <p:sp>
        <p:nvSpPr>
          <p:cNvPr id="140" name="Google Shape;140;p2"/>
          <p:cNvSpPr txBox="1"/>
          <p:nvPr/>
        </p:nvSpPr>
        <p:spPr>
          <a:xfrm>
            <a:off x="8584037" y="7582450"/>
            <a:ext cx="2740200" cy="3213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Clr>
                <a:srgbClr val="000000"/>
              </a:buClr>
              <a:buSzPts val="2087"/>
              <a:buFont typeface="Arial"/>
              <a:buNone/>
            </a:pPr>
            <a:r>
              <a:rPr i="0" lang="en-US" sz="2087" u="none" cap="none" strike="noStrike">
                <a:solidFill>
                  <a:srgbClr val="FFFFFF"/>
                </a:solidFill>
                <a:latin typeface="Calibri"/>
                <a:ea typeface="Calibri"/>
                <a:cs typeface="Calibri"/>
                <a:sym typeface="Calibri"/>
              </a:rPr>
              <a:t>Tableau &amp; Next Steps</a:t>
            </a:r>
            <a:endParaRPr i="0" sz="1600" u="none" cap="none" strike="noStrike">
              <a:solidFill>
                <a:srgbClr val="000000"/>
              </a:solidFill>
              <a:latin typeface="Calibri"/>
              <a:ea typeface="Calibri"/>
              <a:cs typeface="Calibri"/>
              <a:sym typeface="Calibri"/>
            </a:endParaRPr>
          </a:p>
        </p:txBody>
      </p:sp>
      <p:sp>
        <p:nvSpPr>
          <p:cNvPr id="141" name="Google Shape;141;p2"/>
          <p:cNvSpPr txBox="1"/>
          <p:nvPr/>
        </p:nvSpPr>
        <p:spPr>
          <a:xfrm>
            <a:off x="9090378" y="6164893"/>
            <a:ext cx="1690500" cy="8829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Clr>
                <a:srgbClr val="000000"/>
              </a:buClr>
              <a:buSzPts val="5735"/>
              <a:buFont typeface="Arial"/>
              <a:buNone/>
            </a:pPr>
            <a:r>
              <a:rPr b="1" i="0" lang="en-US" sz="5735" u="none" cap="none" strike="noStrike">
                <a:solidFill>
                  <a:srgbClr val="FFFFFF"/>
                </a:solidFill>
                <a:latin typeface="DM Sans"/>
                <a:ea typeface="DM Sans"/>
                <a:cs typeface="DM Sans"/>
                <a:sym typeface="DM Sans"/>
              </a:rPr>
              <a:t>06</a:t>
            </a:r>
            <a:endParaRPr b="0" i="0" sz="1400" u="none" cap="none" strike="noStrike">
              <a:solidFill>
                <a:srgbClr val="000000"/>
              </a:solidFill>
              <a:latin typeface="Arial"/>
              <a:ea typeface="Arial"/>
              <a:cs typeface="Arial"/>
              <a:sym typeface="Arial"/>
            </a:endParaRPr>
          </a:p>
        </p:txBody>
      </p:sp>
      <p:sp>
        <p:nvSpPr>
          <p:cNvPr id="142" name="Google Shape;142;p2"/>
          <p:cNvSpPr txBox="1"/>
          <p:nvPr/>
        </p:nvSpPr>
        <p:spPr>
          <a:xfrm>
            <a:off x="177226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2</a:t>
            </a:r>
            <a:endParaRPr b="1" i="0" sz="3200" u="none" cap="none" strike="noStrike">
              <a:solidFill>
                <a:schemeClr val="lt1"/>
              </a:solidFill>
              <a:latin typeface="Calibri"/>
              <a:ea typeface="Calibri"/>
              <a:cs typeface="Calibri"/>
              <a:sym typeface="Calibri"/>
            </a:endParaRPr>
          </a:p>
        </p:txBody>
      </p:sp>
      <p:sp>
        <p:nvSpPr>
          <p:cNvPr id="143" name="Google Shape;143;p2"/>
          <p:cNvSpPr/>
          <p:nvPr/>
        </p:nvSpPr>
        <p:spPr>
          <a:xfrm>
            <a:off x="-4400175" y="1405125"/>
            <a:ext cx="6694616" cy="6694616"/>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4">
              <a:alphaModFix/>
            </a:blip>
            <a:stretch>
              <a:fillRect b="0" l="0" r="0" t="0"/>
            </a:stretch>
          </a:blipFill>
          <a:ln>
            <a:noFill/>
          </a:ln>
        </p:spPr>
      </p:sp>
      <p:sp>
        <p:nvSpPr>
          <p:cNvPr id="144" name="Google Shape;144;p2"/>
          <p:cNvSpPr/>
          <p:nvPr/>
        </p:nvSpPr>
        <p:spPr>
          <a:xfrm>
            <a:off x="14652000" y="-949543"/>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4">
              <a:alphaModFix/>
            </a:blip>
            <a:stretch>
              <a:fillRect b="0" l="0" r="0" t="0"/>
            </a:stretch>
          </a:blipFill>
          <a:ln>
            <a:noFill/>
          </a:ln>
        </p:spPr>
      </p:sp>
      <p:pic>
        <p:nvPicPr>
          <p:cNvPr id="145" name="Google Shape;145;p2"/>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146" name="Google Shape;146;p2"/>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147" name="Google Shape;147;p2"/>
          <p:cNvSpPr/>
          <p:nvPr/>
        </p:nvSpPr>
        <p:spPr>
          <a:xfrm>
            <a:off x="9157375" y="-949243"/>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4">
              <a:alphaModFix/>
            </a:blip>
            <a:stretch>
              <a:fillRect b="0" l="0" r="0" t="0"/>
            </a:stretch>
          </a:blipFill>
          <a:ln>
            <a:noFill/>
          </a:ln>
        </p:spPr>
      </p:sp>
      <p:sp>
        <p:nvSpPr>
          <p:cNvPr id="148" name="Google Shape;148;p2"/>
          <p:cNvSpPr/>
          <p:nvPr/>
        </p:nvSpPr>
        <p:spPr>
          <a:xfrm>
            <a:off x="4249638" y="-930993"/>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84" name="Shape 484"/>
        <p:cNvGrpSpPr/>
        <p:nvPr/>
      </p:nvGrpSpPr>
      <p:grpSpPr>
        <a:xfrm>
          <a:off x="0" y="0"/>
          <a:ext cx="0" cy="0"/>
          <a:chOff x="0" y="0"/>
          <a:chExt cx="0" cy="0"/>
        </a:xfrm>
      </p:grpSpPr>
      <p:sp>
        <p:nvSpPr>
          <p:cNvPr id="485" name="Google Shape;485;g26fb1c4af96_0_2"/>
          <p:cNvSpPr/>
          <p:nvPr/>
        </p:nvSpPr>
        <p:spPr>
          <a:xfrm>
            <a:off x="14697329" y="6667836"/>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486" name="Google Shape;486;g26fb1c4af96_0_2"/>
          <p:cNvSpPr txBox="1"/>
          <p:nvPr/>
        </p:nvSpPr>
        <p:spPr>
          <a:xfrm>
            <a:off x="381012" y="144475"/>
            <a:ext cx="16361700" cy="7029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Clr>
                <a:srgbClr val="000000"/>
              </a:buClr>
              <a:buSzPts val="4766"/>
              <a:buFont typeface="Arial"/>
              <a:buNone/>
            </a:pPr>
            <a:r>
              <a:rPr lang="en-US" sz="4566">
                <a:solidFill>
                  <a:srgbClr val="FFFFFF"/>
                </a:solidFill>
                <a:latin typeface="Archivo Black"/>
                <a:ea typeface="Archivo Black"/>
                <a:cs typeface="Archivo Black"/>
                <a:sym typeface="Archivo Black"/>
              </a:rPr>
              <a:t>Total Engagements and Ticket Sales</a:t>
            </a:r>
            <a:endParaRPr b="0" i="0" sz="1200" u="none" cap="none" strike="noStrike">
              <a:solidFill>
                <a:srgbClr val="000000"/>
              </a:solidFill>
              <a:latin typeface="Archivo Black"/>
              <a:ea typeface="Archivo Black"/>
              <a:cs typeface="Archivo Black"/>
              <a:sym typeface="Archivo Black"/>
            </a:endParaRPr>
          </a:p>
        </p:txBody>
      </p:sp>
      <p:sp>
        <p:nvSpPr>
          <p:cNvPr id="487" name="Google Shape;487;g26fb1c4af96_0_2"/>
          <p:cNvSpPr/>
          <p:nvPr/>
        </p:nvSpPr>
        <p:spPr>
          <a:xfrm>
            <a:off x="17024911" y="220674"/>
            <a:ext cx="998719" cy="1021271"/>
          </a:xfrm>
          <a:custGeom>
            <a:rect b="b" l="l" r="r" t="t"/>
            <a:pathLst>
              <a:path extrusionOk="0" h="1288670" w="1288670">
                <a:moveTo>
                  <a:pt x="0" y="0"/>
                </a:moveTo>
                <a:lnTo>
                  <a:pt x="1288670" y="0"/>
                </a:lnTo>
                <a:lnTo>
                  <a:pt x="1288670" y="1288670"/>
                </a:lnTo>
                <a:lnTo>
                  <a:pt x="0" y="1288670"/>
                </a:lnTo>
                <a:lnTo>
                  <a:pt x="0" y="0"/>
                </a:lnTo>
                <a:close/>
              </a:path>
            </a:pathLst>
          </a:custGeom>
          <a:blipFill rotWithShape="1">
            <a:blip r:embed="rId4">
              <a:alphaModFix/>
            </a:blip>
            <a:stretch>
              <a:fillRect b="0" l="0" r="0" t="0"/>
            </a:stretch>
          </a:blipFill>
          <a:ln>
            <a:noFill/>
          </a:ln>
        </p:spPr>
      </p:sp>
      <p:sp>
        <p:nvSpPr>
          <p:cNvPr id="488" name="Google Shape;488;g26fb1c4af96_0_2"/>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2</a:t>
            </a:r>
            <a:r>
              <a:rPr b="1" lang="en-US" sz="3200">
                <a:solidFill>
                  <a:schemeClr val="lt1"/>
                </a:solidFill>
                <a:latin typeface="Calibri"/>
                <a:ea typeface="Calibri"/>
                <a:cs typeface="Calibri"/>
                <a:sym typeface="Calibri"/>
              </a:rPr>
              <a:t>0</a:t>
            </a:r>
            <a:endParaRPr b="1" i="0" sz="3200" u="none" cap="none" strike="noStrike">
              <a:solidFill>
                <a:schemeClr val="lt1"/>
              </a:solidFill>
              <a:latin typeface="Calibri"/>
              <a:ea typeface="Calibri"/>
              <a:cs typeface="Calibri"/>
              <a:sym typeface="Calibri"/>
            </a:endParaRPr>
          </a:p>
        </p:txBody>
      </p:sp>
      <p:pic>
        <p:nvPicPr>
          <p:cNvPr id="489" name="Google Shape;489;g26fb1c4af96_0_2"/>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490" name="Google Shape;490;g26fb1c4af96_0_2"/>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491" name="Google Shape;491;g26fb1c4af96_0_2"/>
          <p:cNvSpPr/>
          <p:nvPr/>
        </p:nvSpPr>
        <p:spPr>
          <a:xfrm>
            <a:off x="-5004383" y="-4342739"/>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492" name="Google Shape;492;g26fb1c4af96_0_2"/>
          <p:cNvSpPr/>
          <p:nvPr/>
        </p:nvSpPr>
        <p:spPr>
          <a:xfrm>
            <a:off x="2520952" y="9432000"/>
            <a:ext cx="13251017" cy="426581"/>
          </a:xfrm>
          <a:custGeom>
            <a:rect b="b" l="l" r="r" t="t"/>
            <a:pathLst>
              <a:path extrusionOk="0" h="426581" w="4319810">
                <a:moveTo>
                  <a:pt x="0" y="0"/>
                </a:moveTo>
                <a:lnTo>
                  <a:pt x="4319809" y="0"/>
                </a:lnTo>
                <a:lnTo>
                  <a:pt x="4319809" y="426581"/>
                </a:lnTo>
                <a:lnTo>
                  <a:pt x="0" y="426581"/>
                </a:lnTo>
                <a:lnTo>
                  <a:pt x="0" y="0"/>
                </a:lnTo>
                <a:close/>
              </a:path>
            </a:pathLst>
          </a:custGeom>
          <a:blipFill rotWithShape="1">
            <a:blip r:embed="rId6">
              <a:alphaModFix/>
            </a:blip>
            <a:stretch>
              <a:fillRect b="0" l="0" r="0" t="-100000"/>
            </a:stretch>
          </a:blipFill>
          <a:ln>
            <a:noFill/>
          </a:ln>
        </p:spPr>
      </p:sp>
      <p:pic>
        <p:nvPicPr>
          <p:cNvPr id="493" name="Google Shape;493;g26fb1c4af96_0_2"/>
          <p:cNvPicPr preferRelativeResize="0"/>
          <p:nvPr/>
        </p:nvPicPr>
        <p:blipFill>
          <a:blip r:embed="rId7">
            <a:alphaModFix/>
          </a:blip>
          <a:stretch>
            <a:fillRect/>
          </a:stretch>
        </p:blipFill>
        <p:spPr>
          <a:xfrm>
            <a:off x="480750" y="847375"/>
            <a:ext cx="10656932" cy="8437624"/>
          </a:xfrm>
          <a:prstGeom prst="rect">
            <a:avLst/>
          </a:prstGeom>
          <a:noFill/>
          <a:ln>
            <a:noFill/>
          </a:ln>
        </p:spPr>
      </p:pic>
      <p:sp>
        <p:nvSpPr>
          <p:cNvPr id="494" name="Google Shape;494;g26fb1c4af96_0_2"/>
          <p:cNvSpPr txBox="1"/>
          <p:nvPr/>
        </p:nvSpPr>
        <p:spPr>
          <a:xfrm>
            <a:off x="11682350" y="1423225"/>
            <a:ext cx="6008100" cy="69837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Analyze how ticket sales are related to social media engagements</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Total Engagements* are filtered highest to lowest</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1000"/>
              </a:spcAft>
              <a:buClr>
                <a:schemeClr val="lt1"/>
              </a:buClr>
              <a:buSzPts val="3200"/>
              <a:buFont typeface="Calibri"/>
              <a:buChar char="●"/>
            </a:pPr>
            <a:r>
              <a:rPr lang="en-US" sz="3200">
                <a:solidFill>
                  <a:schemeClr val="lt1"/>
                </a:solidFill>
                <a:latin typeface="Calibri"/>
                <a:ea typeface="Calibri"/>
                <a:cs typeface="Calibri"/>
                <a:sym typeface="Calibri"/>
              </a:rPr>
              <a:t>We see no correlation between the two, indicating that social media presence is not influencing in game </a:t>
            </a:r>
            <a:r>
              <a:rPr lang="en-US" sz="3200">
                <a:solidFill>
                  <a:schemeClr val="lt1"/>
                </a:solidFill>
                <a:latin typeface="Calibri"/>
                <a:ea typeface="Calibri"/>
                <a:cs typeface="Calibri"/>
                <a:sym typeface="Calibri"/>
              </a:rPr>
              <a:t>attendance</a:t>
            </a:r>
            <a:r>
              <a:rPr lang="en-US" sz="3200">
                <a:solidFill>
                  <a:schemeClr val="lt1"/>
                </a:solidFill>
                <a:latin typeface="Calibri"/>
                <a:ea typeface="Calibri"/>
                <a:cs typeface="Calibri"/>
                <a:sym typeface="Calibri"/>
              </a:rPr>
              <a:t>. </a:t>
            </a:r>
            <a:endParaRPr sz="3200">
              <a:solidFill>
                <a:schemeClr val="lt1"/>
              </a:solidFill>
              <a:latin typeface="Calibri"/>
              <a:ea typeface="Calibri"/>
              <a:cs typeface="Calibri"/>
              <a:sym typeface="Calibri"/>
            </a:endParaRPr>
          </a:p>
        </p:txBody>
      </p:sp>
      <p:sp>
        <p:nvSpPr>
          <p:cNvPr id="495" name="Google Shape;495;g26fb1c4af96_0_2"/>
          <p:cNvSpPr txBox="1"/>
          <p:nvPr/>
        </p:nvSpPr>
        <p:spPr>
          <a:xfrm>
            <a:off x="8412250" y="9734275"/>
            <a:ext cx="9362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chemeClr val="lt1"/>
                </a:solidFill>
                <a:latin typeface="Calibri"/>
                <a:ea typeface="Calibri"/>
                <a:cs typeface="Calibri"/>
                <a:sym typeface="Calibri"/>
              </a:rPr>
              <a:t>* Coach, athlete, and team accounts are rolled up to organizational level for Total Engagements</a:t>
            </a:r>
            <a:endParaRPr i="1"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99" name="Shape 499"/>
        <p:cNvGrpSpPr/>
        <p:nvPr/>
      </p:nvGrpSpPr>
      <p:grpSpPr>
        <a:xfrm>
          <a:off x="0" y="0"/>
          <a:ext cx="0" cy="0"/>
          <a:chOff x="0" y="0"/>
          <a:chExt cx="0" cy="0"/>
        </a:xfrm>
      </p:grpSpPr>
      <p:sp>
        <p:nvSpPr>
          <p:cNvPr id="500" name="Google Shape;500;g26fb1c4af96_0_15"/>
          <p:cNvSpPr/>
          <p:nvPr/>
        </p:nvSpPr>
        <p:spPr>
          <a:xfrm>
            <a:off x="14697329" y="6667836"/>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501" name="Google Shape;501;g26fb1c4af96_0_15"/>
          <p:cNvSpPr txBox="1"/>
          <p:nvPr/>
        </p:nvSpPr>
        <p:spPr>
          <a:xfrm>
            <a:off x="381012" y="144475"/>
            <a:ext cx="16361700" cy="7029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Clr>
                <a:srgbClr val="000000"/>
              </a:buClr>
              <a:buSzPts val="4766"/>
              <a:buFont typeface="Arial"/>
              <a:buNone/>
            </a:pPr>
            <a:r>
              <a:rPr lang="en-US" sz="4566">
                <a:solidFill>
                  <a:srgbClr val="FFFFFF"/>
                </a:solidFill>
                <a:latin typeface="Archivo Black"/>
                <a:ea typeface="Archivo Black"/>
                <a:cs typeface="Archivo Black"/>
                <a:sym typeface="Archivo Black"/>
              </a:rPr>
              <a:t>Total Engagements and Merchandise Sales</a:t>
            </a:r>
            <a:endParaRPr b="0" i="0" sz="1200" u="none" cap="none" strike="noStrike">
              <a:solidFill>
                <a:srgbClr val="000000"/>
              </a:solidFill>
              <a:latin typeface="Archivo Black"/>
              <a:ea typeface="Archivo Black"/>
              <a:cs typeface="Archivo Black"/>
              <a:sym typeface="Archivo Black"/>
            </a:endParaRPr>
          </a:p>
        </p:txBody>
      </p:sp>
      <p:sp>
        <p:nvSpPr>
          <p:cNvPr id="502" name="Google Shape;502;g26fb1c4af96_0_15"/>
          <p:cNvSpPr/>
          <p:nvPr/>
        </p:nvSpPr>
        <p:spPr>
          <a:xfrm>
            <a:off x="17024911" y="220674"/>
            <a:ext cx="998719" cy="1021271"/>
          </a:xfrm>
          <a:custGeom>
            <a:rect b="b" l="l" r="r" t="t"/>
            <a:pathLst>
              <a:path extrusionOk="0" h="1288670" w="1288670">
                <a:moveTo>
                  <a:pt x="0" y="0"/>
                </a:moveTo>
                <a:lnTo>
                  <a:pt x="1288670" y="0"/>
                </a:lnTo>
                <a:lnTo>
                  <a:pt x="1288670" y="1288670"/>
                </a:lnTo>
                <a:lnTo>
                  <a:pt x="0" y="1288670"/>
                </a:lnTo>
                <a:lnTo>
                  <a:pt x="0" y="0"/>
                </a:lnTo>
                <a:close/>
              </a:path>
            </a:pathLst>
          </a:custGeom>
          <a:blipFill rotWithShape="1">
            <a:blip r:embed="rId4">
              <a:alphaModFix/>
            </a:blip>
            <a:stretch>
              <a:fillRect b="0" l="0" r="0" t="0"/>
            </a:stretch>
          </a:blipFill>
          <a:ln>
            <a:noFill/>
          </a:ln>
        </p:spPr>
      </p:sp>
      <p:sp>
        <p:nvSpPr>
          <p:cNvPr id="503" name="Google Shape;503;g26fb1c4af96_0_15"/>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2</a:t>
            </a:r>
            <a:r>
              <a:rPr b="1" lang="en-US" sz="3200">
                <a:solidFill>
                  <a:schemeClr val="lt1"/>
                </a:solidFill>
                <a:latin typeface="Calibri"/>
                <a:ea typeface="Calibri"/>
                <a:cs typeface="Calibri"/>
                <a:sym typeface="Calibri"/>
              </a:rPr>
              <a:t>1</a:t>
            </a:r>
            <a:endParaRPr b="1" i="0" sz="3200" u="none" cap="none" strike="noStrike">
              <a:solidFill>
                <a:schemeClr val="lt1"/>
              </a:solidFill>
              <a:latin typeface="Calibri"/>
              <a:ea typeface="Calibri"/>
              <a:cs typeface="Calibri"/>
              <a:sym typeface="Calibri"/>
            </a:endParaRPr>
          </a:p>
        </p:txBody>
      </p:sp>
      <p:pic>
        <p:nvPicPr>
          <p:cNvPr id="504" name="Google Shape;504;g26fb1c4af96_0_15"/>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505" name="Google Shape;505;g26fb1c4af96_0_15"/>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506" name="Google Shape;506;g26fb1c4af96_0_15"/>
          <p:cNvSpPr/>
          <p:nvPr/>
        </p:nvSpPr>
        <p:spPr>
          <a:xfrm>
            <a:off x="-5004383" y="-4342739"/>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507" name="Google Shape;507;g26fb1c4af96_0_15"/>
          <p:cNvSpPr/>
          <p:nvPr/>
        </p:nvSpPr>
        <p:spPr>
          <a:xfrm>
            <a:off x="2520952" y="9432000"/>
            <a:ext cx="13251017" cy="426581"/>
          </a:xfrm>
          <a:custGeom>
            <a:rect b="b" l="l" r="r" t="t"/>
            <a:pathLst>
              <a:path extrusionOk="0" h="426581" w="4319810">
                <a:moveTo>
                  <a:pt x="0" y="0"/>
                </a:moveTo>
                <a:lnTo>
                  <a:pt x="4319809" y="0"/>
                </a:lnTo>
                <a:lnTo>
                  <a:pt x="4319809" y="426581"/>
                </a:lnTo>
                <a:lnTo>
                  <a:pt x="0" y="426581"/>
                </a:lnTo>
                <a:lnTo>
                  <a:pt x="0" y="0"/>
                </a:lnTo>
                <a:close/>
              </a:path>
            </a:pathLst>
          </a:custGeom>
          <a:blipFill rotWithShape="1">
            <a:blip r:embed="rId6">
              <a:alphaModFix/>
            </a:blip>
            <a:stretch>
              <a:fillRect b="0" l="0" r="0" t="-100000"/>
            </a:stretch>
          </a:blipFill>
          <a:ln>
            <a:noFill/>
          </a:ln>
        </p:spPr>
      </p:sp>
      <p:sp>
        <p:nvSpPr>
          <p:cNvPr id="508" name="Google Shape;508;g26fb1c4af96_0_15"/>
          <p:cNvSpPr txBox="1"/>
          <p:nvPr/>
        </p:nvSpPr>
        <p:spPr>
          <a:xfrm>
            <a:off x="11693450" y="1611675"/>
            <a:ext cx="6008100" cy="69837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Analyze</a:t>
            </a:r>
            <a:r>
              <a:rPr lang="en-US" sz="3200">
                <a:solidFill>
                  <a:schemeClr val="lt1"/>
                </a:solidFill>
                <a:latin typeface="Calibri"/>
                <a:ea typeface="Calibri"/>
                <a:cs typeface="Calibri"/>
                <a:sym typeface="Calibri"/>
              </a:rPr>
              <a:t> how merchandise sales are related to social media engagements.</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Total Engagements* are filtered highest to lowest</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Positive correlation implies that merchandise sales can be directly influenced by social media engagement.</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1000"/>
              </a:spcAft>
              <a:buClr>
                <a:schemeClr val="lt1"/>
              </a:buClr>
              <a:buSzPts val="3200"/>
              <a:buFont typeface="Calibri"/>
              <a:buChar char="●"/>
            </a:pPr>
            <a:r>
              <a:rPr lang="en-US" sz="3200">
                <a:solidFill>
                  <a:schemeClr val="lt1"/>
                </a:solidFill>
                <a:latin typeface="Calibri"/>
                <a:ea typeface="Calibri"/>
                <a:cs typeface="Calibri"/>
                <a:sym typeface="Calibri"/>
              </a:rPr>
              <a:t>This will be the focus of our suggested marketing strategy.</a:t>
            </a:r>
            <a:endParaRPr sz="3200">
              <a:solidFill>
                <a:schemeClr val="lt1"/>
              </a:solidFill>
              <a:latin typeface="Calibri"/>
              <a:ea typeface="Calibri"/>
              <a:cs typeface="Calibri"/>
              <a:sym typeface="Calibri"/>
            </a:endParaRPr>
          </a:p>
        </p:txBody>
      </p:sp>
      <p:pic>
        <p:nvPicPr>
          <p:cNvPr id="509" name="Google Shape;509;g26fb1c4af96_0_15"/>
          <p:cNvPicPr preferRelativeResize="0"/>
          <p:nvPr/>
        </p:nvPicPr>
        <p:blipFill>
          <a:blip r:embed="rId7">
            <a:alphaModFix/>
          </a:blip>
          <a:stretch>
            <a:fillRect/>
          </a:stretch>
        </p:blipFill>
        <p:spPr>
          <a:xfrm>
            <a:off x="437800" y="847375"/>
            <a:ext cx="10711359" cy="8437624"/>
          </a:xfrm>
          <a:prstGeom prst="rect">
            <a:avLst/>
          </a:prstGeom>
          <a:noFill/>
          <a:ln>
            <a:noFill/>
          </a:ln>
        </p:spPr>
      </p:pic>
      <p:sp>
        <p:nvSpPr>
          <p:cNvPr id="510" name="Google Shape;510;g26fb1c4af96_0_15"/>
          <p:cNvSpPr txBox="1"/>
          <p:nvPr/>
        </p:nvSpPr>
        <p:spPr>
          <a:xfrm>
            <a:off x="9143875" y="9581875"/>
            <a:ext cx="71832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511" name="Google Shape;511;g26fb1c4af96_0_15"/>
          <p:cNvSpPr txBox="1"/>
          <p:nvPr/>
        </p:nvSpPr>
        <p:spPr>
          <a:xfrm>
            <a:off x="8412250" y="9734275"/>
            <a:ext cx="9362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chemeClr val="lt1"/>
                </a:solidFill>
                <a:latin typeface="Calibri"/>
                <a:ea typeface="Calibri"/>
                <a:cs typeface="Calibri"/>
                <a:sym typeface="Calibri"/>
              </a:rPr>
              <a:t>* </a:t>
            </a:r>
            <a:r>
              <a:rPr i="1" lang="en-US" sz="1800">
                <a:solidFill>
                  <a:schemeClr val="lt1"/>
                </a:solidFill>
                <a:latin typeface="Calibri"/>
                <a:ea typeface="Calibri"/>
                <a:cs typeface="Calibri"/>
                <a:sym typeface="Calibri"/>
              </a:rPr>
              <a:t>Coach, athlete, and team accounts are rolled up to organizational level for Total Engagements</a:t>
            </a:r>
            <a:endParaRPr i="1"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15" name="Shape 515"/>
        <p:cNvGrpSpPr/>
        <p:nvPr/>
      </p:nvGrpSpPr>
      <p:grpSpPr>
        <a:xfrm>
          <a:off x="0" y="0"/>
          <a:ext cx="0" cy="0"/>
          <a:chOff x="0" y="0"/>
          <a:chExt cx="0" cy="0"/>
        </a:xfrm>
      </p:grpSpPr>
      <p:sp>
        <p:nvSpPr>
          <p:cNvPr id="516" name="Google Shape;516;g26fb1c4af96_0_29"/>
          <p:cNvSpPr/>
          <p:nvPr/>
        </p:nvSpPr>
        <p:spPr>
          <a:xfrm>
            <a:off x="14697329" y="6667836"/>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517" name="Google Shape;517;g26fb1c4af96_0_29"/>
          <p:cNvSpPr txBox="1"/>
          <p:nvPr/>
        </p:nvSpPr>
        <p:spPr>
          <a:xfrm>
            <a:off x="381012" y="144475"/>
            <a:ext cx="16361700" cy="7029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Clr>
                <a:srgbClr val="000000"/>
              </a:buClr>
              <a:buSzPts val="4766"/>
              <a:buFont typeface="Arial"/>
              <a:buNone/>
            </a:pPr>
            <a:r>
              <a:rPr lang="en-US" sz="4566">
                <a:solidFill>
                  <a:srgbClr val="FFFFFF"/>
                </a:solidFill>
                <a:latin typeface="Archivo Black"/>
                <a:ea typeface="Archivo Black"/>
                <a:cs typeface="Archivo Black"/>
                <a:sym typeface="Archivo Black"/>
              </a:rPr>
              <a:t>Account Type and Merchandise Sales: Total NFL</a:t>
            </a:r>
            <a:endParaRPr b="0" i="0" sz="1200" u="none" cap="none" strike="noStrike">
              <a:solidFill>
                <a:srgbClr val="000000"/>
              </a:solidFill>
              <a:latin typeface="Archivo Black"/>
              <a:ea typeface="Archivo Black"/>
              <a:cs typeface="Archivo Black"/>
              <a:sym typeface="Archivo Black"/>
            </a:endParaRPr>
          </a:p>
        </p:txBody>
      </p:sp>
      <p:sp>
        <p:nvSpPr>
          <p:cNvPr id="518" name="Google Shape;518;g26fb1c4af96_0_29"/>
          <p:cNvSpPr/>
          <p:nvPr/>
        </p:nvSpPr>
        <p:spPr>
          <a:xfrm>
            <a:off x="17024911" y="220674"/>
            <a:ext cx="998719" cy="1021271"/>
          </a:xfrm>
          <a:custGeom>
            <a:rect b="b" l="l" r="r" t="t"/>
            <a:pathLst>
              <a:path extrusionOk="0" h="1288670" w="1288670">
                <a:moveTo>
                  <a:pt x="0" y="0"/>
                </a:moveTo>
                <a:lnTo>
                  <a:pt x="1288670" y="0"/>
                </a:lnTo>
                <a:lnTo>
                  <a:pt x="1288670" y="1288670"/>
                </a:lnTo>
                <a:lnTo>
                  <a:pt x="0" y="1288670"/>
                </a:lnTo>
                <a:lnTo>
                  <a:pt x="0" y="0"/>
                </a:lnTo>
                <a:close/>
              </a:path>
            </a:pathLst>
          </a:custGeom>
          <a:blipFill rotWithShape="1">
            <a:blip r:embed="rId4">
              <a:alphaModFix/>
            </a:blip>
            <a:stretch>
              <a:fillRect b="0" l="0" r="0" t="0"/>
            </a:stretch>
          </a:blipFill>
          <a:ln>
            <a:noFill/>
          </a:ln>
        </p:spPr>
      </p:sp>
      <p:sp>
        <p:nvSpPr>
          <p:cNvPr id="519" name="Google Shape;519;g26fb1c4af96_0_29"/>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2</a:t>
            </a:r>
            <a:r>
              <a:rPr b="1" lang="en-US" sz="3200">
                <a:solidFill>
                  <a:schemeClr val="lt1"/>
                </a:solidFill>
                <a:latin typeface="Calibri"/>
                <a:ea typeface="Calibri"/>
                <a:cs typeface="Calibri"/>
                <a:sym typeface="Calibri"/>
              </a:rPr>
              <a:t>2</a:t>
            </a:r>
            <a:endParaRPr b="1" i="0" sz="3200" u="none" cap="none" strike="noStrike">
              <a:solidFill>
                <a:schemeClr val="lt1"/>
              </a:solidFill>
              <a:latin typeface="Calibri"/>
              <a:ea typeface="Calibri"/>
              <a:cs typeface="Calibri"/>
              <a:sym typeface="Calibri"/>
            </a:endParaRPr>
          </a:p>
        </p:txBody>
      </p:sp>
      <p:pic>
        <p:nvPicPr>
          <p:cNvPr id="520" name="Google Shape;520;g26fb1c4af96_0_29"/>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521" name="Google Shape;521;g26fb1c4af96_0_29"/>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522" name="Google Shape;522;g26fb1c4af96_0_29"/>
          <p:cNvSpPr/>
          <p:nvPr/>
        </p:nvSpPr>
        <p:spPr>
          <a:xfrm>
            <a:off x="-5004383" y="-4342739"/>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523" name="Google Shape;523;g26fb1c4af96_0_29"/>
          <p:cNvSpPr/>
          <p:nvPr/>
        </p:nvSpPr>
        <p:spPr>
          <a:xfrm>
            <a:off x="2520952" y="9432000"/>
            <a:ext cx="13251017" cy="426581"/>
          </a:xfrm>
          <a:custGeom>
            <a:rect b="b" l="l" r="r" t="t"/>
            <a:pathLst>
              <a:path extrusionOk="0" h="426581" w="4319810">
                <a:moveTo>
                  <a:pt x="0" y="0"/>
                </a:moveTo>
                <a:lnTo>
                  <a:pt x="4319809" y="0"/>
                </a:lnTo>
                <a:lnTo>
                  <a:pt x="4319809" y="426581"/>
                </a:lnTo>
                <a:lnTo>
                  <a:pt x="0" y="426581"/>
                </a:lnTo>
                <a:lnTo>
                  <a:pt x="0" y="0"/>
                </a:lnTo>
                <a:close/>
              </a:path>
            </a:pathLst>
          </a:custGeom>
          <a:blipFill rotWithShape="1">
            <a:blip r:embed="rId6">
              <a:alphaModFix/>
            </a:blip>
            <a:stretch>
              <a:fillRect b="0" l="0" r="0" t="-100000"/>
            </a:stretch>
          </a:blipFill>
          <a:ln>
            <a:noFill/>
          </a:ln>
        </p:spPr>
      </p:sp>
      <p:sp>
        <p:nvSpPr>
          <p:cNvPr id="524" name="Google Shape;524;g26fb1c4af96_0_29"/>
          <p:cNvSpPr txBox="1"/>
          <p:nvPr/>
        </p:nvSpPr>
        <p:spPr>
          <a:xfrm>
            <a:off x="11693450" y="1611675"/>
            <a:ext cx="6008100" cy="69837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An unfiltered look at the league suggests that the majority of engagements are generated by the athlete’s social media accounts.</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Jersey sales make up the majority of sales value.</a:t>
            </a:r>
            <a:endParaRPr sz="3200">
              <a:solidFill>
                <a:schemeClr val="lt1"/>
              </a:solidFill>
              <a:latin typeface="Calibri"/>
              <a:ea typeface="Calibri"/>
              <a:cs typeface="Calibri"/>
              <a:sym typeface="Calibri"/>
            </a:endParaRPr>
          </a:p>
          <a:p>
            <a:pPr indent="0" lvl="0" marL="457200" rtl="0" algn="l">
              <a:spcBef>
                <a:spcPts val="1000"/>
              </a:spcBef>
              <a:spcAft>
                <a:spcPts val="0"/>
              </a:spcAft>
              <a:buNone/>
            </a:pPr>
            <a:r>
              <a:t/>
            </a:r>
            <a:endParaRPr sz="3200">
              <a:solidFill>
                <a:schemeClr val="lt1"/>
              </a:solidFill>
              <a:latin typeface="Calibri"/>
              <a:ea typeface="Calibri"/>
              <a:cs typeface="Calibri"/>
              <a:sym typeface="Calibri"/>
            </a:endParaRPr>
          </a:p>
        </p:txBody>
      </p:sp>
      <p:pic>
        <p:nvPicPr>
          <p:cNvPr id="525" name="Google Shape;525;g26fb1c4af96_0_29"/>
          <p:cNvPicPr preferRelativeResize="0"/>
          <p:nvPr/>
        </p:nvPicPr>
        <p:blipFill>
          <a:blip r:embed="rId7">
            <a:alphaModFix/>
          </a:blip>
          <a:stretch>
            <a:fillRect/>
          </a:stretch>
        </p:blipFill>
        <p:spPr>
          <a:xfrm>
            <a:off x="381000" y="847375"/>
            <a:ext cx="10731888" cy="8437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29" name="Shape 529"/>
        <p:cNvGrpSpPr/>
        <p:nvPr/>
      </p:nvGrpSpPr>
      <p:grpSpPr>
        <a:xfrm>
          <a:off x="0" y="0"/>
          <a:ext cx="0" cy="0"/>
          <a:chOff x="0" y="0"/>
          <a:chExt cx="0" cy="0"/>
        </a:xfrm>
      </p:grpSpPr>
      <p:sp>
        <p:nvSpPr>
          <p:cNvPr id="530" name="Google Shape;530;g26fb1c4af96_0_43"/>
          <p:cNvSpPr/>
          <p:nvPr/>
        </p:nvSpPr>
        <p:spPr>
          <a:xfrm>
            <a:off x="14697329" y="6667836"/>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531" name="Google Shape;531;g26fb1c4af96_0_43"/>
          <p:cNvSpPr txBox="1"/>
          <p:nvPr/>
        </p:nvSpPr>
        <p:spPr>
          <a:xfrm>
            <a:off x="381012" y="144475"/>
            <a:ext cx="16361700" cy="7029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Clr>
                <a:srgbClr val="000000"/>
              </a:buClr>
              <a:buSzPts val="4766"/>
              <a:buFont typeface="Arial"/>
              <a:buNone/>
            </a:pPr>
            <a:r>
              <a:rPr lang="en-US" sz="4566">
                <a:solidFill>
                  <a:srgbClr val="FFFFFF"/>
                </a:solidFill>
                <a:latin typeface="Archivo Black"/>
                <a:ea typeface="Archivo Black"/>
                <a:cs typeface="Archivo Black"/>
                <a:sym typeface="Archivo Black"/>
              </a:rPr>
              <a:t>Account Type and Merchandise Sales: Top Sales</a:t>
            </a:r>
            <a:endParaRPr b="0" i="0" sz="1200" u="none" cap="none" strike="noStrike">
              <a:solidFill>
                <a:srgbClr val="000000"/>
              </a:solidFill>
              <a:latin typeface="Archivo Black"/>
              <a:ea typeface="Archivo Black"/>
              <a:cs typeface="Archivo Black"/>
              <a:sym typeface="Archivo Black"/>
            </a:endParaRPr>
          </a:p>
        </p:txBody>
      </p:sp>
      <p:sp>
        <p:nvSpPr>
          <p:cNvPr id="532" name="Google Shape;532;g26fb1c4af96_0_43"/>
          <p:cNvSpPr/>
          <p:nvPr/>
        </p:nvSpPr>
        <p:spPr>
          <a:xfrm>
            <a:off x="17024911" y="220674"/>
            <a:ext cx="998719" cy="1021271"/>
          </a:xfrm>
          <a:custGeom>
            <a:rect b="b" l="l" r="r" t="t"/>
            <a:pathLst>
              <a:path extrusionOk="0" h="1288670" w="1288670">
                <a:moveTo>
                  <a:pt x="0" y="0"/>
                </a:moveTo>
                <a:lnTo>
                  <a:pt x="1288670" y="0"/>
                </a:lnTo>
                <a:lnTo>
                  <a:pt x="1288670" y="1288670"/>
                </a:lnTo>
                <a:lnTo>
                  <a:pt x="0" y="1288670"/>
                </a:lnTo>
                <a:lnTo>
                  <a:pt x="0" y="0"/>
                </a:lnTo>
                <a:close/>
              </a:path>
            </a:pathLst>
          </a:custGeom>
          <a:blipFill rotWithShape="1">
            <a:blip r:embed="rId4">
              <a:alphaModFix/>
            </a:blip>
            <a:stretch>
              <a:fillRect b="0" l="0" r="0" t="0"/>
            </a:stretch>
          </a:blipFill>
          <a:ln>
            <a:noFill/>
          </a:ln>
        </p:spPr>
      </p:sp>
      <p:sp>
        <p:nvSpPr>
          <p:cNvPr id="533" name="Google Shape;533;g26fb1c4af96_0_43"/>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2</a:t>
            </a:r>
            <a:r>
              <a:rPr b="1" lang="en-US" sz="3200">
                <a:solidFill>
                  <a:schemeClr val="lt1"/>
                </a:solidFill>
                <a:latin typeface="Calibri"/>
                <a:ea typeface="Calibri"/>
                <a:cs typeface="Calibri"/>
                <a:sym typeface="Calibri"/>
              </a:rPr>
              <a:t>3</a:t>
            </a:r>
            <a:endParaRPr b="1" i="0" sz="3200" u="none" cap="none" strike="noStrike">
              <a:solidFill>
                <a:schemeClr val="lt1"/>
              </a:solidFill>
              <a:latin typeface="Calibri"/>
              <a:ea typeface="Calibri"/>
              <a:cs typeface="Calibri"/>
              <a:sym typeface="Calibri"/>
            </a:endParaRPr>
          </a:p>
        </p:txBody>
      </p:sp>
      <p:pic>
        <p:nvPicPr>
          <p:cNvPr id="534" name="Google Shape;534;g26fb1c4af96_0_43"/>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535" name="Google Shape;535;g26fb1c4af96_0_43"/>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536" name="Google Shape;536;g26fb1c4af96_0_43"/>
          <p:cNvSpPr/>
          <p:nvPr/>
        </p:nvSpPr>
        <p:spPr>
          <a:xfrm>
            <a:off x="-5004383" y="-4342739"/>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537" name="Google Shape;537;g26fb1c4af96_0_43"/>
          <p:cNvSpPr/>
          <p:nvPr/>
        </p:nvSpPr>
        <p:spPr>
          <a:xfrm>
            <a:off x="2520952" y="9432000"/>
            <a:ext cx="13251017" cy="426581"/>
          </a:xfrm>
          <a:custGeom>
            <a:rect b="b" l="l" r="r" t="t"/>
            <a:pathLst>
              <a:path extrusionOk="0" h="426581" w="4319810">
                <a:moveTo>
                  <a:pt x="0" y="0"/>
                </a:moveTo>
                <a:lnTo>
                  <a:pt x="4319809" y="0"/>
                </a:lnTo>
                <a:lnTo>
                  <a:pt x="4319809" y="426581"/>
                </a:lnTo>
                <a:lnTo>
                  <a:pt x="0" y="426581"/>
                </a:lnTo>
                <a:lnTo>
                  <a:pt x="0" y="0"/>
                </a:lnTo>
                <a:close/>
              </a:path>
            </a:pathLst>
          </a:custGeom>
          <a:blipFill rotWithShape="1">
            <a:blip r:embed="rId6">
              <a:alphaModFix/>
            </a:blip>
            <a:stretch>
              <a:fillRect b="0" l="0" r="0" t="-100000"/>
            </a:stretch>
          </a:blipFill>
          <a:ln>
            <a:noFill/>
          </a:ln>
        </p:spPr>
      </p:sp>
      <p:sp>
        <p:nvSpPr>
          <p:cNvPr id="538" name="Google Shape;538;g26fb1c4af96_0_43"/>
          <p:cNvSpPr txBox="1"/>
          <p:nvPr/>
        </p:nvSpPr>
        <p:spPr>
          <a:xfrm>
            <a:off x="11693450" y="1611675"/>
            <a:ext cx="6008100" cy="69837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Data is filtered on the Philadelphia Eagles, who have the highest merchandise sales and engagements in the league.</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Vast majority of social media engagements are coming from their athletes.</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1000"/>
              </a:spcAft>
              <a:buClr>
                <a:schemeClr val="lt1"/>
              </a:buClr>
              <a:buSzPts val="3200"/>
              <a:buFont typeface="Calibri"/>
              <a:buChar char="●"/>
            </a:pPr>
            <a:r>
              <a:rPr lang="en-US" sz="3200">
                <a:solidFill>
                  <a:schemeClr val="lt1"/>
                </a:solidFill>
                <a:latin typeface="Calibri"/>
                <a:ea typeface="Calibri"/>
                <a:cs typeface="Calibri"/>
                <a:sym typeface="Calibri"/>
              </a:rPr>
              <a:t>Jerseys account for vast majority of merchandise sales.</a:t>
            </a:r>
            <a:endParaRPr sz="3200">
              <a:solidFill>
                <a:schemeClr val="lt1"/>
              </a:solidFill>
              <a:latin typeface="Calibri"/>
              <a:ea typeface="Calibri"/>
              <a:cs typeface="Calibri"/>
              <a:sym typeface="Calibri"/>
            </a:endParaRPr>
          </a:p>
        </p:txBody>
      </p:sp>
      <p:pic>
        <p:nvPicPr>
          <p:cNvPr id="539" name="Google Shape;539;g26fb1c4af96_0_43"/>
          <p:cNvPicPr preferRelativeResize="0"/>
          <p:nvPr/>
        </p:nvPicPr>
        <p:blipFill>
          <a:blip r:embed="rId7">
            <a:alphaModFix/>
          </a:blip>
          <a:stretch>
            <a:fillRect/>
          </a:stretch>
        </p:blipFill>
        <p:spPr>
          <a:xfrm>
            <a:off x="380999" y="847375"/>
            <a:ext cx="10801496" cy="84376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43" name="Shape 543"/>
        <p:cNvGrpSpPr/>
        <p:nvPr/>
      </p:nvGrpSpPr>
      <p:grpSpPr>
        <a:xfrm>
          <a:off x="0" y="0"/>
          <a:ext cx="0" cy="0"/>
          <a:chOff x="0" y="0"/>
          <a:chExt cx="0" cy="0"/>
        </a:xfrm>
      </p:grpSpPr>
      <p:sp>
        <p:nvSpPr>
          <p:cNvPr id="544" name="Google Shape;544;g26fb1c4af96_0_57"/>
          <p:cNvSpPr/>
          <p:nvPr/>
        </p:nvSpPr>
        <p:spPr>
          <a:xfrm>
            <a:off x="14697329" y="6667836"/>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545" name="Google Shape;545;g26fb1c4af96_0_57"/>
          <p:cNvSpPr txBox="1"/>
          <p:nvPr/>
        </p:nvSpPr>
        <p:spPr>
          <a:xfrm>
            <a:off x="381000" y="144475"/>
            <a:ext cx="16688700" cy="7029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Clr>
                <a:srgbClr val="000000"/>
              </a:buClr>
              <a:buSzPts val="4766"/>
              <a:buFont typeface="Arial"/>
              <a:buNone/>
            </a:pPr>
            <a:r>
              <a:rPr lang="en-US" sz="4566">
                <a:solidFill>
                  <a:srgbClr val="FFFFFF"/>
                </a:solidFill>
                <a:latin typeface="Archivo Black"/>
                <a:ea typeface="Archivo Black"/>
                <a:cs typeface="Archivo Black"/>
                <a:sym typeface="Archivo Black"/>
              </a:rPr>
              <a:t>Account Type and Merchandise Sales: Bottom Sales</a:t>
            </a:r>
            <a:endParaRPr b="0" i="0" sz="1200" u="none" cap="none" strike="noStrike">
              <a:solidFill>
                <a:srgbClr val="000000"/>
              </a:solidFill>
              <a:latin typeface="Archivo Black"/>
              <a:ea typeface="Archivo Black"/>
              <a:cs typeface="Archivo Black"/>
              <a:sym typeface="Archivo Black"/>
            </a:endParaRPr>
          </a:p>
        </p:txBody>
      </p:sp>
      <p:sp>
        <p:nvSpPr>
          <p:cNvPr id="546" name="Google Shape;546;g26fb1c4af96_0_57"/>
          <p:cNvSpPr/>
          <p:nvPr/>
        </p:nvSpPr>
        <p:spPr>
          <a:xfrm>
            <a:off x="17024911" y="220674"/>
            <a:ext cx="998719" cy="1021271"/>
          </a:xfrm>
          <a:custGeom>
            <a:rect b="b" l="l" r="r" t="t"/>
            <a:pathLst>
              <a:path extrusionOk="0" h="1288670" w="1288670">
                <a:moveTo>
                  <a:pt x="0" y="0"/>
                </a:moveTo>
                <a:lnTo>
                  <a:pt x="1288670" y="0"/>
                </a:lnTo>
                <a:lnTo>
                  <a:pt x="1288670" y="1288670"/>
                </a:lnTo>
                <a:lnTo>
                  <a:pt x="0" y="1288670"/>
                </a:lnTo>
                <a:lnTo>
                  <a:pt x="0" y="0"/>
                </a:lnTo>
                <a:close/>
              </a:path>
            </a:pathLst>
          </a:custGeom>
          <a:blipFill rotWithShape="1">
            <a:blip r:embed="rId4">
              <a:alphaModFix/>
            </a:blip>
            <a:stretch>
              <a:fillRect b="0" l="0" r="0" t="0"/>
            </a:stretch>
          </a:blipFill>
          <a:ln>
            <a:noFill/>
          </a:ln>
        </p:spPr>
      </p:sp>
      <p:sp>
        <p:nvSpPr>
          <p:cNvPr id="547" name="Google Shape;547;g26fb1c4af96_0_57"/>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2</a:t>
            </a:r>
            <a:r>
              <a:rPr b="1" lang="en-US" sz="3200">
                <a:solidFill>
                  <a:schemeClr val="lt1"/>
                </a:solidFill>
                <a:latin typeface="Calibri"/>
                <a:ea typeface="Calibri"/>
                <a:cs typeface="Calibri"/>
                <a:sym typeface="Calibri"/>
              </a:rPr>
              <a:t>4</a:t>
            </a:r>
            <a:endParaRPr b="1" i="0" sz="3200" u="none" cap="none" strike="noStrike">
              <a:solidFill>
                <a:schemeClr val="lt1"/>
              </a:solidFill>
              <a:latin typeface="Calibri"/>
              <a:ea typeface="Calibri"/>
              <a:cs typeface="Calibri"/>
              <a:sym typeface="Calibri"/>
            </a:endParaRPr>
          </a:p>
        </p:txBody>
      </p:sp>
      <p:pic>
        <p:nvPicPr>
          <p:cNvPr id="548" name="Google Shape;548;g26fb1c4af96_0_57"/>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549" name="Google Shape;549;g26fb1c4af96_0_57"/>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550" name="Google Shape;550;g26fb1c4af96_0_57"/>
          <p:cNvSpPr/>
          <p:nvPr/>
        </p:nvSpPr>
        <p:spPr>
          <a:xfrm>
            <a:off x="-5004383" y="-4342739"/>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3">
              <a:alphaModFix amt="29000"/>
            </a:blip>
            <a:stretch>
              <a:fillRect b="0" l="0" r="0" t="0"/>
            </a:stretch>
          </a:blipFill>
          <a:ln>
            <a:noFill/>
          </a:ln>
        </p:spPr>
      </p:sp>
      <p:sp>
        <p:nvSpPr>
          <p:cNvPr id="551" name="Google Shape;551;g26fb1c4af96_0_57"/>
          <p:cNvSpPr/>
          <p:nvPr/>
        </p:nvSpPr>
        <p:spPr>
          <a:xfrm>
            <a:off x="2520952" y="9432000"/>
            <a:ext cx="13251017" cy="426581"/>
          </a:xfrm>
          <a:custGeom>
            <a:rect b="b" l="l" r="r" t="t"/>
            <a:pathLst>
              <a:path extrusionOk="0" h="426581" w="4319810">
                <a:moveTo>
                  <a:pt x="0" y="0"/>
                </a:moveTo>
                <a:lnTo>
                  <a:pt x="4319809" y="0"/>
                </a:lnTo>
                <a:lnTo>
                  <a:pt x="4319809" y="426581"/>
                </a:lnTo>
                <a:lnTo>
                  <a:pt x="0" y="426581"/>
                </a:lnTo>
                <a:lnTo>
                  <a:pt x="0" y="0"/>
                </a:lnTo>
                <a:close/>
              </a:path>
            </a:pathLst>
          </a:custGeom>
          <a:blipFill rotWithShape="1">
            <a:blip r:embed="rId6">
              <a:alphaModFix/>
            </a:blip>
            <a:stretch>
              <a:fillRect b="0" l="0" r="0" t="-100000"/>
            </a:stretch>
          </a:blipFill>
          <a:ln>
            <a:noFill/>
          </a:ln>
        </p:spPr>
      </p:sp>
      <p:sp>
        <p:nvSpPr>
          <p:cNvPr id="552" name="Google Shape;552;g26fb1c4af96_0_57"/>
          <p:cNvSpPr txBox="1"/>
          <p:nvPr/>
        </p:nvSpPr>
        <p:spPr>
          <a:xfrm>
            <a:off x="11693450" y="1611675"/>
            <a:ext cx="6008100" cy="69837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Data is filtered on the Houston Texans, who have the lowest merchandise sales and engagements in the league.</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Majority of engagements are coming from their coaches.</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Jerseys account for majority of sales, but proportion is lower than higher performing teams.</a:t>
            </a:r>
            <a:endParaRPr sz="3200">
              <a:solidFill>
                <a:schemeClr val="lt1"/>
              </a:solidFill>
              <a:latin typeface="Calibri"/>
              <a:ea typeface="Calibri"/>
              <a:cs typeface="Calibri"/>
              <a:sym typeface="Calibri"/>
            </a:endParaRPr>
          </a:p>
          <a:p>
            <a:pPr indent="-431800" lvl="0" marL="457200" rtl="0" algn="l">
              <a:lnSpc>
                <a:spcPct val="115000"/>
              </a:lnSpc>
              <a:spcBef>
                <a:spcPts val="1000"/>
              </a:spcBef>
              <a:spcAft>
                <a:spcPts val="1000"/>
              </a:spcAft>
              <a:buClr>
                <a:schemeClr val="lt1"/>
              </a:buClr>
              <a:buSzPts val="3200"/>
              <a:buFont typeface="Calibri"/>
              <a:buChar char="●"/>
            </a:pPr>
            <a:r>
              <a:rPr lang="en-US" sz="3200">
                <a:solidFill>
                  <a:schemeClr val="lt1"/>
                </a:solidFill>
                <a:latin typeface="Calibri"/>
                <a:ea typeface="Calibri"/>
                <a:cs typeface="Calibri"/>
                <a:sym typeface="Calibri"/>
              </a:rPr>
              <a:t>Suggest prioritizing athlete social media engagements to drive merchandise sales.</a:t>
            </a:r>
            <a:endParaRPr sz="3200">
              <a:solidFill>
                <a:schemeClr val="lt1"/>
              </a:solidFill>
              <a:latin typeface="Calibri"/>
              <a:ea typeface="Calibri"/>
              <a:cs typeface="Calibri"/>
              <a:sym typeface="Calibri"/>
            </a:endParaRPr>
          </a:p>
        </p:txBody>
      </p:sp>
      <p:pic>
        <p:nvPicPr>
          <p:cNvPr id="553" name="Google Shape;553;g26fb1c4af96_0_57"/>
          <p:cNvPicPr preferRelativeResize="0"/>
          <p:nvPr/>
        </p:nvPicPr>
        <p:blipFill>
          <a:blip r:embed="rId7">
            <a:alphaModFix/>
          </a:blip>
          <a:stretch>
            <a:fillRect/>
          </a:stretch>
        </p:blipFill>
        <p:spPr>
          <a:xfrm>
            <a:off x="380999" y="847375"/>
            <a:ext cx="10849933" cy="8437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557" name="Shape 557"/>
        <p:cNvGrpSpPr/>
        <p:nvPr/>
      </p:nvGrpSpPr>
      <p:grpSpPr>
        <a:xfrm>
          <a:off x="0" y="0"/>
          <a:ext cx="0" cy="0"/>
          <a:chOff x="0" y="0"/>
          <a:chExt cx="0" cy="0"/>
        </a:xfrm>
      </p:grpSpPr>
      <p:sp>
        <p:nvSpPr>
          <p:cNvPr id="558" name="Google Shape;558;g2ce361d1093_0_672"/>
          <p:cNvSpPr txBox="1"/>
          <p:nvPr/>
        </p:nvSpPr>
        <p:spPr>
          <a:xfrm>
            <a:off x="493688" y="888163"/>
            <a:ext cx="8190000" cy="9648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6268"/>
              <a:buFont typeface="Arial"/>
              <a:buNone/>
            </a:pPr>
            <a:r>
              <a:rPr b="0" i="0" lang="en-US" sz="6268" u="none" cap="none" strike="noStrike">
                <a:solidFill>
                  <a:srgbClr val="FFFFFF"/>
                </a:solidFill>
                <a:latin typeface="Archivo Black"/>
                <a:ea typeface="Archivo Black"/>
                <a:cs typeface="Archivo Black"/>
                <a:sym typeface="Archivo Black"/>
              </a:rPr>
              <a:t>Next Steps</a:t>
            </a:r>
            <a:endParaRPr b="0" i="0" sz="1400" u="none" cap="none" strike="noStrike">
              <a:solidFill>
                <a:srgbClr val="000000"/>
              </a:solidFill>
              <a:latin typeface="Archivo Black"/>
              <a:ea typeface="Archivo Black"/>
              <a:cs typeface="Archivo Black"/>
              <a:sym typeface="Archivo Black"/>
            </a:endParaRPr>
          </a:p>
        </p:txBody>
      </p:sp>
      <p:cxnSp>
        <p:nvCxnSpPr>
          <p:cNvPr id="559" name="Google Shape;559;g2ce361d1093_0_672"/>
          <p:cNvCxnSpPr/>
          <p:nvPr/>
        </p:nvCxnSpPr>
        <p:spPr>
          <a:xfrm rot="10800000">
            <a:off x="2719353" y="10202031"/>
            <a:ext cx="586200" cy="0"/>
          </a:xfrm>
          <a:prstGeom prst="straightConnector1">
            <a:avLst/>
          </a:prstGeom>
          <a:noFill/>
          <a:ln cap="flat" cmpd="sng" w="47625">
            <a:solidFill>
              <a:srgbClr val="4BD1FB"/>
            </a:solidFill>
            <a:prstDash val="solid"/>
            <a:round/>
            <a:headEnd len="sm" w="sm" type="none"/>
            <a:tailEnd len="sm" w="sm" type="none"/>
          </a:ln>
        </p:spPr>
      </p:cxnSp>
      <p:sp>
        <p:nvSpPr>
          <p:cNvPr id="560" name="Google Shape;560;g2ce361d1093_0_672"/>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2</a:t>
            </a:r>
            <a:r>
              <a:rPr b="1" lang="en-US" sz="3200">
                <a:solidFill>
                  <a:schemeClr val="lt1"/>
                </a:solidFill>
                <a:latin typeface="Calibri"/>
                <a:ea typeface="Calibri"/>
                <a:cs typeface="Calibri"/>
                <a:sym typeface="Calibri"/>
              </a:rPr>
              <a:t>5</a:t>
            </a:r>
            <a:endParaRPr b="1" i="0" sz="3200" u="none" cap="none" strike="noStrike">
              <a:solidFill>
                <a:schemeClr val="lt1"/>
              </a:solidFill>
              <a:latin typeface="Calibri"/>
              <a:ea typeface="Calibri"/>
              <a:cs typeface="Calibri"/>
              <a:sym typeface="Calibri"/>
            </a:endParaRPr>
          </a:p>
        </p:txBody>
      </p:sp>
      <p:sp>
        <p:nvSpPr>
          <p:cNvPr id="561" name="Google Shape;561;g2ce361d1093_0_672"/>
          <p:cNvSpPr/>
          <p:nvPr/>
        </p:nvSpPr>
        <p:spPr>
          <a:xfrm>
            <a:off x="10490725" y="-2899225"/>
            <a:ext cx="7125794" cy="6921552"/>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sp>
        <p:nvSpPr>
          <p:cNvPr id="562" name="Google Shape;562;g2ce361d1093_0_672"/>
          <p:cNvSpPr/>
          <p:nvPr/>
        </p:nvSpPr>
        <p:spPr>
          <a:xfrm>
            <a:off x="8116450" y="8760863"/>
            <a:ext cx="3903301" cy="3994076"/>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sp>
        <p:nvSpPr>
          <p:cNvPr id="563" name="Google Shape;563;g2ce361d1093_0_672"/>
          <p:cNvSpPr/>
          <p:nvPr/>
        </p:nvSpPr>
        <p:spPr>
          <a:xfrm>
            <a:off x="13327050" y="8811488"/>
            <a:ext cx="3903301" cy="3994076"/>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pic>
        <p:nvPicPr>
          <p:cNvPr id="564" name="Google Shape;564;g2ce361d1093_0_672"/>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565" name="Google Shape;565;g2ce361d1093_0_672"/>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566" name="Google Shape;566;g2ce361d1093_0_672"/>
          <p:cNvPicPr preferRelativeResize="0"/>
          <p:nvPr/>
        </p:nvPicPr>
        <p:blipFill rotWithShape="1">
          <a:blip r:embed="rId5">
            <a:alphaModFix/>
          </a:blip>
          <a:srcRect b="0" l="0" r="0" t="0"/>
          <a:stretch/>
        </p:blipFill>
        <p:spPr>
          <a:xfrm>
            <a:off x="3732888" y="7999251"/>
            <a:ext cx="1678218" cy="1246750"/>
          </a:xfrm>
          <a:prstGeom prst="rect">
            <a:avLst/>
          </a:prstGeom>
          <a:noFill/>
          <a:ln>
            <a:noFill/>
          </a:ln>
        </p:spPr>
      </p:pic>
      <p:sp>
        <p:nvSpPr>
          <p:cNvPr id="567" name="Google Shape;567;g2ce361d1093_0_672"/>
          <p:cNvSpPr/>
          <p:nvPr/>
        </p:nvSpPr>
        <p:spPr>
          <a:xfrm>
            <a:off x="-1281900" y="7775600"/>
            <a:ext cx="3544125" cy="3990864"/>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6">
              <a:alphaModFix/>
            </a:blip>
            <a:stretch>
              <a:fillRect b="0" l="0" r="0" t="0"/>
            </a:stretch>
          </a:blipFill>
          <a:ln>
            <a:noFill/>
          </a:ln>
        </p:spPr>
      </p:sp>
      <p:sp>
        <p:nvSpPr>
          <p:cNvPr id="568" name="Google Shape;568;g2ce361d1093_0_672"/>
          <p:cNvSpPr txBox="1"/>
          <p:nvPr/>
        </p:nvSpPr>
        <p:spPr>
          <a:xfrm>
            <a:off x="1084800" y="2248325"/>
            <a:ext cx="16531800" cy="55272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1200"/>
              </a:spcBef>
              <a:spcAft>
                <a:spcPts val="0"/>
              </a:spcAft>
              <a:buClr>
                <a:schemeClr val="lt1"/>
              </a:buClr>
              <a:buSzPts val="3750"/>
              <a:buFont typeface="Calibri"/>
              <a:buAutoNum type="arabicPeriod"/>
            </a:pPr>
            <a:r>
              <a:rPr i="0" lang="en-US" sz="3750" u="none" cap="none" strike="noStrike">
                <a:solidFill>
                  <a:schemeClr val="lt1"/>
                </a:solidFill>
                <a:latin typeface="Calibri"/>
                <a:ea typeface="Calibri"/>
                <a:cs typeface="Calibri"/>
                <a:sym typeface="Calibri"/>
              </a:rPr>
              <a:t>Perform discovery sessions with NFL marketing leaders to determine if current MVP database meets their business requirements</a:t>
            </a:r>
            <a:endParaRPr i="0" sz="3750" u="none" cap="none" strike="noStrike">
              <a:solidFill>
                <a:schemeClr val="lt1"/>
              </a:solidFill>
              <a:latin typeface="Calibri"/>
              <a:ea typeface="Calibri"/>
              <a:cs typeface="Calibri"/>
              <a:sym typeface="Calibri"/>
            </a:endParaRPr>
          </a:p>
          <a:p>
            <a:pPr indent="-457200" lvl="0" marL="457200" marR="0" rtl="0" algn="l">
              <a:lnSpc>
                <a:spcPct val="115000"/>
              </a:lnSpc>
              <a:spcBef>
                <a:spcPts val="1000"/>
              </a:spcBef>
              <a:spcAft>
                <a:spcPts val="0"/>
              </a:spcAft>
              <a:buClr>
                <a:schemeClr val="lt1"/>
              </a:buClr>
              <a:buSzPts val="3750"/>
              <a:buFont typeface="Calibri"/>
              <a:buAutoNum type="arabicPeriod"/>
            </a:pPr>
            <a:r>
              <a:rPr i="0" lang="en-US" sz="3750" u="none" cap="none" strike="noStrike">
                <a:solidFill>
                  <a:schemeClr val="lt1"/>
                </a:solidFill>
                <a:latin typeface="Calibri"/>
                <a:ea typeface="Calibri"/>
                <a:cs typeface="Calibri"/>
                <a:sym typeface="Calibri"/>
              </a:rPr>
              <a:t>Find opportunities to boost product sales through social media campaigns</a:t>
            </a:r>
            <a:endParaRPr i="0" sz="3750" u="none" cap="none" strike="noStrike">
              <a:solidFill>
                <a:schemeClr val="lt1"/>
              </a:solidFill>
              <a:latin typeface="Calibri"/>
              <a:ea typeface="Calibri"/>
              <a:cs typeface="Calibri"/>
              <a:sym typeface="Calibri"/>
            </a:endParaRPr>
          </a:p>
          <a:p>
            <a:pPr indent="-457200" lvl="0" marL="457200" marR="0" rtl="0" algn="l">
              <a:lnSpc>
                <a:spcPct val="115000"/>
              </a:lnSpc>
              <a:spcBef>
                <a:spcPts val="1000"/>
              </a:spcBef>
              <a:spcAft>
                <a:spcPts val="0"/>
              </a:spcAft>
              <a:buClr>
                <a:schemeClr val="lt1"/>
              </a:buClr>
              <a:buSzPts val="3750"/>
              <a:buFont typeface="Calibri"/>
              <a:buAutoNum type="arabicPeriod"/>
            </a:pPr>
            <a:r>
              <a:rPr i="0" lang="en-US" sz="3750" u="none" cap="none" strike="noStrike">
                <a:solidFill>
                  <a:schemeClr val="lt1"/>
                </a:solidFill>
                <a:latin typeface="Calibri"/>
                <a:ea typeface="Calibri"/>
                <a:cs typeface="Calibri"/>
                <a:sym typeface="Calibri"/>
              </a:rPr>
              <a:t>Deep dive into opportunities in targeting different demographics</a:t>
            </a:r>
            <a:endParaRPr i="0" sz="3750" u="none" cap="none" strike="noStrike">
              <a:solidFill>
                <a:schemeClr val="lt1"/>
              </a:solidFill>
              <a:latin typeface="Calibri"/>
              <a:ea typeface="Calibri"/>
              <a:cs typeface="Calibri"/>
              <a:sym typeface="Calibri"/>
            </a:endParaRPr>
          </a:p>
          <a:p>
            <a:pPr indent="-457200" lvl="0" marL="457200" marR="0" rtl="0" algn="l">
              <a:lnSpc>
                <a:spcPct val="115000"/>
              </a:lnSpc>
              <a:spcBef>
                <a:spcPts val="1200"/>
              </a:spcBef>
              <a:spcAft>
                <a:spcPts val="0"/>
              </a:spcAft>
              <a:buClr>
                <a:schemeClr val="lt1"/>
              </a:buClr>
              <a:buSzPts val="3750"/>
              <a:buFont typeface="Calibri"/>
              <a:buAutoNum type="arabicPeriod"/>
            </a:pPr>
            <a:r>
              <a:rPr i="0" lang="en-US" sz="3750" u="none" cap="none" strike="noStrike">
                <a:solidFill>
                  <a:schemeClr val="lt1"/>
                </a:solidFill>
                <a:latin typeface="Calibri"/>
                <a:ea typeface="Calibri"/>
                <a:cs typeface="Calibri"/>
                <a:sym typeface="Calibri"/>
              </a:rPr>
              <a:t>Perform A/B testing with a sample of teams, coaches, and athletes to understand gains, pains, and areas of improvement for our database user experience</a:t>
            </a:r>
            <a:endParaRPr i="0" sz="3750" u="none" cap="none" strike="noStrike">
              <a:solidFill>
                <a:schemeClr val="lt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t/>
            </a:r>
            <a:endParaRPr i="0" sz="2450" u="none" cap="none" strike="noStrike">
              <a:solidFill>
                <a:schemeClr val="lt1"/>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t/>
            </a:r>
            <a:endParaRPr b="0" i="0" sz="31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3150"/>
              <a:buFont typeface="Arial"/>
              <a:buNone/>
            </a:pPr>
            <a:r>
              <a:t/>
            </a:r>
            <a:endParaRPr b="0" i="0" sz="3150" u="none" cap="none" strike="noStrike">
              <a:solidFill>
                <a:schemeClr val="lt1"/>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3100"/>
              <a:buFont typeface="Arial"/>
              <a:buNone/>
            </a:pPr>
            <a:r>
              <a:t/>
            </a:r>
            <a:endParaRPr b="0" i="0" sz="31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572" name="Shape 572"/>
        <p:cNvGrpSpPr/>
        <p:nvPr/>
      </p:nvGrpSpPr>
      <p:grpSpPr>
        <a:xfrm>
          <a:off x="0" y="0"/>
          <a:ext cx="0" cy="0"/>
          <a:chOff x="0" y="0"/>
          <a:chExt cx="0" cy="0"/>
        </a:xfrm>
      </p:grpSpPr>
      <p:sp>
        <p:nvSpPr>
          <p:cNvPr id="573" name="Google Shape;573;p12"/>
          <p:cNvSpPr/>
          <p:nvPr/>
        </p:nvSpPr>
        <p:spPr>
          <a:xfrm>
            <a:off x="16683520" y="1590911"/>
            <a:ext cx="2651835" cy="2651835"/>
          </a:xfrm>
          <a:custGeom>
            <a:rect b="b" l="l" r="r" t="t"/>
            <a:pathLst>
              <a:path extrusionOk="0" h="2651835" w="2651835">
                <a:moveTo>
                  <a:pt x="0" y="0"/>
                </a:moveTo>
                <a:lnTo>
                  <a:pt x="2651835" y="0"/>
                </a:lnTo>
                <a:lnTo>
                  <a:pt x="2651835" y="2651835"/>
                </a:lnTo>
                <a:lnTo>
                  <a:pt x="0" y="2651835"/>
                </a:lnTo>
                <a:lnTo>
                  <a:pt x="0" y="0"/>
                </a:lnTo>
                <a:close/>
              </a:path>
            </a:pathLst>
          </a:custGeom>
          <a:blipFill rotWithShape="1">
            <a:blip r:embed="rId3">
              <a:alphaModFix amt="20999"/>
            </a:blip>
            <a:stretch>
              <a:fillRect b="0" l="0" r="0" t="0"/>
            </a:stretch>
          </a:blipFill>
          <a:ln>
            <a:noFill/>
          </a:ln>
        </p:spPr>
      </p:sp>
      <p:sp>
        <p:nvSpPr>
          <p:cNvPr id="574" name="Google Shape;574;p12"/>
          <p:cNvSpPr/>
          <p:nvPr/>
        </p:nvSpPr>
        <p:spPr>
          <a:xfrm>
            <a:off x="10637321" y="2636321"/>
            <a:ext cx="7653455" cy="7653455"/>
          </a:xfrm>
          <a:custGeom>
            <a:rect b="b" l="l" r="r" t="t"/>
            <a:pathLst>
              <a:path extrusionOk="0" h="3331210" w="3331210">
                <a:moveTo>
                  <a:pt x="3331210" y="3331210"/>
                </a:moveTo>
                <a:lnTo>
                  <a:pt x="0" y="3331210"/>
                </a:lnTo>
                <a:cubicBezTo>
                  <a:pt x="0" y="1490980"/>
                  <a:pt x="1490980" y="0"/>
                  <a:pt x="3331210" y="0"/>
                </a:cubicBezTo>
                <a:lnTo>
                  <a:pt x="3331210" y="3331210"/>
                </a:lnTo>
                <a:close/>
              </a:path>
            </a:pathLst>
          </a:custGeom>
          <a:blipFill rotWithShape="1">
            <a:blip r:embed="rId4">
              <a:alphaModFix/>
            </a:blip>
            <a:stretch>
              <a:fillRect b="0" l="-25045" r="-25034"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
          <p:cNvSpPr txBox="1"/>
          <p:nvPr/>
        </p:nvSpPr>
        <p:spPr>
          <a:xfrm>
            <a:off x="660200" y="5181825"/>
            <a:ext cx="9711600" cy="2990100"/>
          </a:xfrm>
          <a:prstGeom prst="rect">
            <a:avLst/>
          </a:prstGeom>
          <a:noFill/>
          <a:ln>
            <a:noFill/>
          </a:ln>
        </p:spPr>
        <p:txBody>
          <a:bodyPr anchorCtr="0" anchor="t" bIns="0" lIns="0" spcFirstLastPara="1" rIns="0" wrap="square" tIns="0">
            <a:spAutoFit/>
          </a:bodyPr>
          <a:lstStyle/>
          <a:p>
            <a:pPr indent="0" lvl="0" marL="0" marR="0" rtl="0" algn="ctr">
              <a:lnSpc>
                <a:spcPct val="137997"/>
              </a:lnSpc>
              <a:spcBef>
                <a:spcPts val="0"/>
              </a:spcBef>
              <a:spcAft>
                <a:spcPts val="0"/>
              </a:spcAft>
              <a:buClr>
                <a:srgbClr val="000000"/>
              </a:buClr>
              <a:buSzPts val="3100"/>
              <a:buFont typeface="Arial"/>
              <a:buNone/>
            </a:pPr>
            <a:r>
              <a:rPr b="1" i="0" lang="en-US" sz="3100" u="none" cap="none" strike="noStrike">
                <a:solidFill>
                  <a:srgbClr val="4BD1FB"/>
                </a:solidFill>
                <a:latin typeface="Calibri"/>
                <a:ea typeface="Calibri"/>
                <a:cs typeface="Calibri"/>
                <a:sym typeface="Calibri"/>
              </a:rPr>
              <a:t>We pledge on our honor that we have not given or received any unauthorized assistance.</a:t>
            </a:r>
            <a:endParaRPr b="1" i="0" sz="3100" u="none" cap="none" strike="noStrike">
              <a:solidFill>
                <a:srgbClr val="4BD1FB"/>
              </a:solidFill>
              <a:latin typeface="Calibri"/>
              <a:ea typeface="Calibri"/>
              <a:cs typeface="Calibri"/>
              <a:sym typeface="Calibri"/>
            </a:endParaRPr>
          </a:p>
          <a:p>
            <a:pPr indent="0" lvl="0" marL="0" marR="0" rtl="0" algn="ctr">
              <a:lnSpc>
                <a:spcPct val="137997"/>
              </a:lnSpc>
              <a:spcBef>
                <a:spcPts val="0"/>
              </a:spcBef>
              <a:spcAft>
                <a:spcPts val="0"/>
              </a:spcAft>
              <a:buClr>
                <a:srgbClr val="000000"/>
              </a:buClr>
              <a:buSzPts val="2600"/>
              <a:buFont typeface="Arial"/>
              <a:buNone/>
            </a:pPr>
            <a:r>
              <a:rPr i="0" lang="en-US" sz="2600" u="none" cap="none" strike="noStrike">
                <a:solidFill>
                  <a:srgbClr val="FFFFFF"/>
                </a:solidFill>
                <a:latin typeface="Calibri"/>
                <a:ea typeface="Calibri"/>
                <a:cs typeface="Calibri"/>
                <a:sym typeface="Calibri"/>
              </a:rPr>
              <a:t>Signed by:  Diana Kim, Justin Mejia, Alyssa Miller, Pearson Roberts, Matthew Rutigliano, and Samarth Tuli</a:t>
            </a:r>
            <a:endParaRPr i="0" sz="2600" u="none" cap="none" strike="noStrike">
              <a:solidFill>
                <a:srgbClr val="FFFFFF"/>
              </a:solidFill>
              <a:latin typeface="Calibri"/>
              <a:ea typeface="Calibri"/>
              <a:cs typeface="Calibri"/>
              <a:sym typeface="Calibri"/>
            </a:endParaRPr>
          </a:p>
          <a:p>
            <a:pPr indent="0" lvl="0" marL="0" marR="0" rtl="0" algn="l">
              <a:lnSpc>
                <a:spcPct val="137997"/>
              </a:lnSpc>
              <a:spcBef>
                <a:spcPts val="0"/>
              </a:spcBef>
              <a:spcAft>
                <a:spcPts val="0"/>
              </a:spcAft>
              <a:buClr>
                <a:srgbClr val="000000"/>
              </a:buClr>
              <a:buSzPts val="3695"/>
              <a:buFont typeface="Arial"/>
              <a:buNone/>
            </a:pPr>
            <a:r>
              <a:t/>
            </a:r>
            <a:endParaRPr b="1" i="0" sz="3695" u="none" cap="none" strike="noStrike">
              <a:solidFill>
                <a:srgbClr val="4BD1FB"/>
              </a:solidFill>
              <a:latin typeface="Calibri"/>
              <a:ea typeface="Calibri"/>
              <a:cs typeface="Calibri"/>
              <a:sym typeface="Calibri"/>
            </a:endParaRPr>
          </a:p>
        </p:txBody>
      </p:sp>
      <p:sp>
        <p:nvSpPr>
          <p:cNvPr id="576" name="Google Shape;576;p12"/>
          <p:cNvSpPr txBox="1"/>
          <p:nvPr/>
        </p:nvSpPr>
        <p:spPr>
          <a:xfrm>
            <a:off x="2255514" y="3022054"/>
            <a:ext cx="10434900" cy="1220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Clr>
                <a:srgbClr val="000000"/>
              </a:buClr>
              <a:buSzPts val="7930"/>
              <a:buFont typeface="Arial"/>
              <a:buNone/>
            </a:pPr>
            <a:r>
              <a:rPr b="0" i="0" lang="en-US" sz="7930" u="none" cap="none" strike="noStrike">
                <a:solidFill>
                  <a:srgbClr val="FFFFFF"/>
                </a:solidFill>
                <a:latin typeface="Archivo Black"/>
                <a:ea typeface="Archivo Black"/>
                <a:cs typeface="Archivo Black"/>
                <a:sym typeface="Archivo Black"/>
              </a:rPr>
              <a:t>Questions?</a:t>
            </a:r>
            <a:endParaRPr b="0" i="0" sz="1800" u="none" cap="none" strike="noStrike">
              <a:solidFill>
                <a:srgbClr val="000000"/>
              </a:solidFill>
              <a:latin typeface="Archivo Black"/>
              <a:ea typeface="Archivo Black"/>
              <a:cs typeface="Archivo Black"/>
              <a:sym typeface="Archivo Black"/>
            </a:endParaRPr>
          </a:p>
        </p:txBody>
      </p:sp>
      <p:sp>
        <p:nvSpPr>
          <p:cNvPr id="577" name="Google Shape;577;p12"/>
          <p:cNvSpPr/>
          <p:nvPr/>
        </p:nvSpPr>
        <p:spPr>
          <a:xfrm>
            <a:off x="-789475" y="-570381"/>
            <a:ext cx="2651835" cy="2651835"/>
          </a:xfrm>
          <a:custGeom>
            <a:rect b="b" l="l" r="r" t="t"/>
            <a:pathLst>
              <a:path extrusionOk="0" h="2651835" w="2651835">
                <a:moveTo>
                  <a:pt x="0" y="0"/>
                </a:moveTo>
                <a:lnTo>
                  <a:pt x="2651836" y="0"/>
                </a:lnTo>
                <a:lnTo>
                  <a:pt x="2651836" y="2651835"/>
                </a:lnTo>
                <a:lnTo>
                  <a:pt x="0" y="2651835"/>
                </a:lnTo>
                <a:lnTo>
                  <a:pt x="0" y="0"/>
                </a:lnTo>
                <a:close/>
              </a:path>
            </a:pathLst>
          </a:custGeom>
          <a:blipFill rotWithShape="1">
            <a:blip r:embed="rId3">
              <a:alphaModFix amt="20999"/>
            </a:blip>
            <a:stretch>
              <a:fillRect b="0" l="0" r="0" t="0"/>
            </a:stretch>
          </a:blipFill>
          <a:ln>
            <a:noFill/>
          </a:ln>
        </p:spPr>
      </p:sp>
      <p:sp>
        <p:nvSpPr>
          <p:cNvPr id="578" name="Google Shape;578;p12"/>
          <p:cNvSpPr txBox="1"/>
          <p:nvPr/>
        </p:nvSpPr>
        <p:spPr>
          <a:xfrm>
            <a:off x="660197" y="360825"/>
            <a:ext cx="10960200" cy="215400"/>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2"/>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2</a:t>
            </a:r>
            <a:r>
              <a:rPr b="1" lang="en-US" sz="3200">
                <a:solidFill>
                  <a:schemeClr val="lt1"/>
                </a:solidFill>
                <a:latin typeface="Calibri"/>
                <a:ea typeface="Calibri"/>
                <a:cs typeface="Calibri"/>
                <a:sym typeface="Calibri"/>
              </a:rPr>
              <a:t>6</a:t>
            </a:r>
            <a:endParaRPr b="1" i="0" sz="3200" u="none" cap="none" strike="noStrike">
              <a:solidFill>
                <a:schemeClr val="lt1"/>
              </a:solidFill>
              <a:latin typeface="Calibri"/>
              <a:ea typeface="Calibri"/>
              <a:cs typeface="Calibri"/>
              <a:sym typeface="Calibri"/>
            </a:endParaRPr>
          </a:p>
        </p:txBody>
      </p:sp>
      <p:pic>
        <p:nvPicPr>
          <p:cNvPr id="580" name="Google Shape;580;p12"/>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581" name="Google Shape;581;p12"/>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585" name="Shape 585"/>
        <p:cNvGrpSpPr/>
        <p:nvPr/>
      </p:nvGrpSpPr>
      <p:grpSpPr>
        <a:xfrm>
          <a:off x="0" y="0"/>
          <a:ext cx="0" cy="0"/>
          <a:chOff x="0" y="0"/>
          <a:chExt cx="0" cy="0"/>
        </a:xfrm>
      </p:grpSpPr>
      <p:sp>
        <p:nvSpPr>
          <p:cNvPr id="586" name="Google Shape;586;g2d0338a36a0_0_0"/>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587" name="Google Shape;587;g2d0338a36a0_0_0"/>
          <p:cNvSpPr txBox="1"/>
          <p:nvPr/>
        </p:nvSpPr>
        <p:spPr>
          <a:xfrm>
            <a:off x="2914200" y="152400"/>
            <a:ext cx="12459600" cy="14460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4770"/>
              <a:buFont typeface="Arial"/>
              <a:buNone/>
            </a:pPr>
            <a:r>
              <a:rPr lang="en-US" sz="4270">
                <a:solidFill>
                  <a:srgbClr val="FFFFFF"/>
                </a:solidFill>
                <a:latin typeface="Archivo Black"/>
                <a:ea typeface="Archivo Black"/>
                <a:cs typeface="Archivo Black"/>
                <a:sym typeface="Archivo Black"/>
              </a:rPr>
              <a:t>Appendix: </a:t>
            </a:r>
            <a:r>
              <a:rPr b="0" i="0" lang="en-US" sz="4270" u="none" cap="none" strike="noStrike">
                <a:solidFill>
                  <a:srgbClr val="FFFFFF"/>
                </a:solidFill>
                <a:latin typeface="Archivo Black"/>
                <a:ea typeface="Archivo Black"/>
                <a:cs typeface="Archivo Black"/>
                <a:sym typeface="Archivo Black"/>
              </a:rPr>
              <a:t>Team Coach Update Procedure using Coach_ID</a:t>
            </a:r>
            <a:endParaRPr b="0" i="0" sz="100" u="none" cap="none" strike="noStrike">
              <a:solidFill>
                <a:srgbClr val="000000"/>
              </a:solidFill>
              <a:latin typeface="Archivo Black"/>
              <a:ea typeface="Archivo Black"/>
              <a:cs typeface="Archivo Black"/>
              <a:sym typeface="Archivo Black"/>
            </a:endParaRPr>
          </a:p>
        </p:txBody>
      </p:sp>
      <p:sp>
        <p:nvSpPr>
          <p:cNvPr id="588" name="Google Shape;588;g2d0338a36a0_0_0"/>
          <p:cNvSpPr txBox="1"/>
          <p:nvPr/>
        </p:nvSpPr>
        <p:spPr>
          <a:xfrm>
            <a:off x="175702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chemeClr val="lt1"/>
                </a:solidFill>
                <a:latin typeface="Calibri"/>
                <a:ea typeface="Calibri"/>
                <a:cs typeface="Calibri"/>
                <a:sym typeface="Calibri"/>
              </a:rPr>
              <a:t>27</a:t>
            </a:r>
            <a:endParaRPr b="1" i="0" sz="3200" u="none" cap="none" strike="noStrike">
              <a:solidFill>
                <a:schemeClr val="lt1"/>
              </a:solidFill>
              <a:latin typeface="Calibri"/>
              <a:ea typeface="Calibri"/>
              <a:cs typeface="Calibri"/>
              <a:sym typeface="Calibri"/>
            </a:endParaRPr>
          </a:p>
        </p:txBody>
      </p:sp>
      <p:sp>
        <p:nvSpPr>
          <p:cNvPr id="589" name="Google Shape;589;g2d0338a36a0_0_0"/>
          <p:cNvSpPr/>
          <p:nvPr/>
        </p:nvSpPr>
        <p:spPr>
          <a:xfrm>
            <a:off x="17259300" y="61461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590" name="Google Shape;590;g2d0338a36a0_0_0"/>
          <p:cNvSpPr/>
          <p:nvPr/>
        </p:nvSpPr>
        <p:spPr>
          <a:xfrm>
            <a:off x="17259300" y="40125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sp>
        <p:nvSpPr>
          <p:cNvPr id="591" name="Google Shape;591;g2d0338a36a0_0_0"/>
          <p:cNvSpPr/>
          <p:nvPr/>
        </p:nvSpPr>
        <p:spPr>
          <a:xfrm>
            <a:off x="17259300" y="2031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3">
              <a:alphaModFix/>
            </a:blip>
            <a:stretch>
              <a:fillRect b="0" l="0" r="0" t="0"/>
            </a:stretch>
          </a:blipFill>
          <a:ln>
            <a:noFill/>
          </a:ln>
        </p:spPr>
      </p:sp>
      <p:pic>
        <p:nvPicPr>
          <p:cNvPr id="592" name="Google Shape;592;g2d0338a36a0_0_0"/>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pic>
        <p:nvPicPr>
          <p:cNvPr id="593" name="Google Shape;593;g2d0338a36a0_0_0"/>
          <p:cNvPicPr preferRelativeResize="0"/>
          <p:nvPr/>
        </p:nvPicPr>
        <p:blipFill rotWithShape="1">
          <a:blip r:embed="rId5">
            <a:alphaModFix/>
          </a:blip>
          <a:srcRect b="41302" l="39306" r="8185" t="19850"/>
          <a:stretch/>
        </p:blipFill>
        <p:spPr>
          <a:xfrm>
            <a:off x="3262500" y="7712177"/>
            <a:ext cx="11763026" cy="784200"/>
          </a:xfrm>
          <a:prstGeom prst="rect">
            <a:avLst/>
          </a:prstGeom>
          <a:noFill/>
          <a:ln>
            <a:noFill/>
          </a:ln>
        </p:spPr>
      </p:pic>
      <p:sp>
        <p:nvSpPr>
          <p:cNvPr id="594" name="Google Shape;594;g2d0338a36a0_0_0"/>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595" name="Google Shape;595;g2d0338a36a0_0_0"/>
          <p:cNvPicPr preferRelativeResize="0"/>
          <p:nvPr/>
        </p:nvPicPr>
        <p:blipFill>
          <a:blip r:embed="rId5">
            <a:alphaModFix/>
          </a:blip>
          <a:stretch>
            <a:fillRect/>
          </a:stretch>
        </p:blipFill>
        <p:spPr>
          <a:xfrm>
            <a:off x="2985413" y="1788375"/>
            <a:ext cx="12317175" cy="5704600"/>
          </a:xfrm>
          <a:prstGeom prst="rect">
            <a:avLst/>
          </a:prstGeom>
          <a:noFill/>
          <a:ln>
            <a:noFill/>
          </a:ln>
        </p:spPr>
      </p:pic>
      <p:sp>
        <p:nvSpPr>
          <p:cNvPr id="596" name="Google Shape;596;g2d0338a36a0_0_0"/>
          <p:cNvSpPr txBox="1"/>
          <p:nvPr/>
        </p:nvSpPr>
        <p:spPr>
          <a:xfrm>
            <a:off x="3366600" y="7788375"/>
            <a:ext cx="11763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0000FF"/>
                </a:solidFill>
                <a:latin typeface="Courier New"/>
                <a:ea typeface="Courier New"/>
                <a:cs typeface="Courier New"/>
                <a:sym typeface="Courier New"/>
              </a:rPr>
              <a:t>EXECUTE</a:t>
            </a:r>
            <a:r>
              <a:rPr b="1" lang="en-US" sz="2800">
                <a:solidFill>
                  <a:schemeClr val="lt1"/>
                </a:solidFill>
                <a:latin typeface="Courier New"/>
                <a:ea typeface="Courier New"/>
                <a:cs typeface="Courier New"/>
                <a:sym typeface="Courier New"/>
              </a:rPr>
              <a:t> </a:t>
            </a:r>
            <a:r>
              <a:rPr b="1" lang="en-US" sz="2800">
                <a:solidFill>
                  <a:schemeClr val="dk1"/>
                </a:solidFill>
                <a:latin typeface="Courier New"/>
                <a:ea typeface="Courier New"/>
                <a:cs typeface="Courier New"/>
                <a:sym typeface="Courier New"/>
              </a:rPr>
              <a:t>UpdateTeamCoachID</a:t>
            </a:r>
            <a:r>
              <a:rPr b="1" lang="en-US" sz="2800">
                <a:solidFill>
                  <a:schemeClr val="lt1"/>
                </a:solidFill>
                <a:latin typeface="Courier New"/>
                <a:ea typeface="Courier New"/>
                <a:cs typeface="Courier New"/>
                <a:sym typeface="Courier New"/>
              </a:rPr>
              <a:t> </a:t>
            </a:r>
            <a:r>
              <a:rPr b="1" lang="en-US" sz="2800">
                <a:solidFill>
                  <a:srgbClr val="FF0000"/>
                </a:solidFill>
                <a:latin typeface="Courier New"/>
                <a:ea typeface="Courier New"/>
                <a:cs typeface="Courier New"/>
                <a:sym typeface="Courier New"/>
              </a:rPr>
              <a:t>'C33'</a:t>
            </a:r>
            <a:r>
              <a:rPr b="1" lang="en-US" sz="2800">
                <a:solidFill>
                  <a:schemeClr val="dk1"/>
                </a:solidFill>
                <a:latin typeface="Courier New"/>
                <a:ea typeface="Courier New"/>
                <a:cs typeface="Courier New"/>
                <a:sym typeface="Courier New"/>
              </a:rPr>
              <a:t>,</a:t>
            </a:r>
            <a:r>
              <a:rPr b="1" lang="en-US" sz="2800">
                <a:solidFill>
                  <a:srgbClr val="FF0000"/>
                </a:solidFill>
                <a:latin typeface="Courier New"/>
                <a:ea typeface="Courier New"/>
                <a:cs typeface="Courier New"/>
                <a:sym typeface="Courier New"/>
              </a:rPr>
              <a:t> 'Las Vegas Raiders'</a:t>
            </a:r>
            <a:r>
              <a:rPr b="1" lang="en-US" sz="2800">
                <a:solidFill>
                  <a:srgbClr val="888888"/>
                </a:solidFill>
                <a:latin typeface="Courier New"/>
                <a:ea typeface="Courier New"/>
                <a:cs typeface="Courier New"/>
                <a:sym typeface="Courier New"/>
              </a:rPr>
              <a:t>;</a:t>
            </a:r>
            <a:r>
              <a:rPr b="1" lang="en-US" sz="2800">
                <a:solidFill>
                  <a:schemeClr val="lt1"/>
                </a:solidFill>
                <a:latin typeface="Courier New"/>
                <a:ea typeface="Courier New"/>
                <a:cs typeface="Courier New"/>
                <a:sym typeface="Courier New"/>
              </a:rPr>
              <a:t>;</a:t>
            </a:r>
            <a:endParaRPr b="1" i="0" sz="3700" u="none" cap="none" strike="noStrike">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52" name="Shape 152"/>
        <p:cNvGrpSpPr/>
        <p:nvPr/>
      </p:nvGrpSpPr>
      <p:grpSpPr>
        <a:xfrm>
          <a:off x="0" y="0"/>
          <a:ext cx="0" cy="0"/>
          <a:chOff x="0" y="0"/>
          <a:chExt cx="0" cy="0"/>
        </a:xfrm>
      </p:grpSpPr>
      <p:sp>
        <p:nvSpPr>
          <p:cNvPr id="153" name="Google Shape;153;p3"/>
          <p:cNvSpPr/>
          <p:nvPr/>
        </p:nvSpPr>
        <p:spPr>
          <a:xfrm>
            <a:off x="0" y="6427000"/>
            <a:ext cx="19933920" cy="3860032"/>
          </a:xfrm>
          <a:custGeom>
            <a:rect b="b" l="l" r="r" t="t"/>
            <a:pathLst>
              <a:path extrusionOk="0" h="3860032" w="18288000">
                <a:moveTo>
                  <a:pt x="0" y="0"/>
                </a:moveTo>
                <a:lnTo>
                  <a:pt x="18288000" y="0"/>
                </a:lnTo>
                <a:lnTo>
                  <a:pt x="18288000" y="3860032"/>
                </a:lnTo>
                <a:lnTo>
                  <a:pt x="0" y="3860032"/>
                </a:lnTo>
                <a:lnTo>
                  <a:pt x="0" y="0"/>
                </a:lnTo>
                <a:close/>
              </a:path>
            </a:pathLst>
          </a:custGeom>
          <a:blipFill rotWithShape="1">
            <a:blip r:embed="rId3">
              <a:alphaModFix/>
            </a:blip>
            <a:stretch>
              <a:fillRect b="-59322" l="0" r="0" t="-59313"/>
            </a:stretch>
          </a:blipFill>
          <a:ln>
            <a:noFill/>
          </a:ln>
        </p:spPr>
      </p:sp>
      <p:grpSp>
        <p:nvGrpSpPr>
          <p:cNvPr id="154" name="Google Shape;154;p3"/>
          <p:cNvGrpSpPr/>
          <p:nvPr/>
        </p:nvGrpSpPr>
        <p:grpSpPr>
          <a:xfrm>
            <a:off x="4131300" y="-144650"/>
            <a:ext cx="10261540" cy="6571671"/>
            <a:chOff x="0" y="-38100"/>
            <a:chExt cx="2543763" cy="1730799"/>
          </a:xfrm>
        </p:grpSpPr>
        <p:sp>
          <p:nvSpPr>
            <p:cNvPr id="155" name="Google Shape;155;p3"/>
            <p:cNvSpPr/>
            <p:nvPr/>
          </p:nvSpPr>
          <p:spPr>
            <a:xfrm>
              <a:off x="0" y="0"/>
              <a:ext cx="2543763" cy="1692699"/>
            </a:xfrm>
            <a:custGeom>
              <a:rect b="b" l="l" r="r" t="t"/>
              <a:pathLst>
                <a:path extrusionOk="0" h="1692699" w="2543763">
                  <a:moveTo>
                    <a:pt x="0" y="0"/>
                  </a:moveTo>
                  <a:lnTo>
                    <a:pt x="2543763" y="0"/>
                  </a:lnTo>
                  <a:lnTo>
                    <a:pt x="2543763" y="1692699"/>
                  </a:lnTo>
                  <a:lnTo>
                    <a:pt x="0" y="1692699"/>
                  </a:lnTo>
                  <a:close/>
                </a:path>
              </a:pathLst>
            </a:custGeom>
            <a:solidFill>
              <a:srgbClr val="051D40">
                <a:alpha val="74509"/>
              </a:srgbClr>
            </a:solidFill>
            <a:ln>
              <a:noFill/>
            </a:ln>
          </p:spPr>
        </p:sp>
        <p:sp>
          <p:nvSpPr>
            <p:cNvPr id="156" name="Google Shape;156;p3"/>
            <p:cNvSpPr txBox="1"/>
            <p:nvPr/>
          </p:nvSpPr>
          <p:spPr>
            <a:xfrm>
              <a:off x="0" y="-38100"/>
              <a:ext cx="2543763" cy="1730799"/>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157" name="Google Shape;157;p3"/>
          <p:cNvCxnSpPr/>
          <p:nvPr/>
        </p:nvCxnSpPr>
        <p:spPr>
          <a:xfrm>
            <a:off x="4919830" y="1888308"/>
            <a:ext cx="8735400" cy="0"/>
          </a:xfrm>
          <a:prstGeom prst="straightConnector1">
            <a:avLst/>
          </a:prstGeom>
          <a:noFill/>
          <a:ln cap="flat" cmpd="sng" w="47625">
            <a:solidFill>
              <a:srgbClr val="145DA0"/>
            </a:solidFill>
            <a:prstDash val="solid"/>
            <a:round/>
            <a:headEnd len="sm" w="sm" type="none"/>
            <a:tailEnd len="sm" w="sm" type="none"/>
          </a:ln>
        </p:spPr>
      </p:cxnSp>
      <p:sp>
        <p:nvSpPr>
          <p:cNvPr id="158" name="Google Shape;158;p3"/>
          <p:cNvSpPr txBox="1"/>
          <p:nvPr/>
        </p:nvSpPr>
        <p:spPr>
          <a:xfrm>
            <a:off x="5162514" y="540350"/>
            <a:ext cx="8245800" cy="8373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Clr>
                <a:srgbClr val="000000"/>
              </a:buClr>
              <a:buSzPts val="5439"/>
              <a:buFont typeface="Arial"/>
              <a:buNone/>
            </a:pPr>
            <a:r>
              <a:rPr b="0" i="0" lang="en-US" sz="5439" u="none" cap="none" strike="noStrike">
                <a:solidFill>
                  <a:srgbClr val="FFFFFF"/>
                </a:solidFill>
                <a:latin typeface="Archivo Black"/>
                <a:ea typeface="Archivo Black"/>
                <a:cs typeface="Archivo Black"/>
                <a:sym typeface="Archivo Black"/>
              </a:rPr>
              <a:t>MISSION STATEMENT</a:t>
            </a:r>
            <a:endParaRPr b="0" i="0" sz="2100" u="none" cap="none" strike="noStrike">
              <a:solidFill>
                <a:srgbClr val="000000"/>
              </a:solidFill>
              <a:latin typeface="Archivo Black"/>
              <a:ea typeface="Archivo Black"/>
              <a:cs typeface="Archivo Black"/>
              <a:sym typeface="Archivo Black"/>
            </a:endParaRPr>
          </a:p>
        </p:txBody>
      </p:sp>
      <p:sp>
        <p:nvSpPr>
          <p:cNvPr id="159" name="Google Shape;159;p3"/>
          <p:cNvSpPr txBox="1"/>
          <p:nvPr/>
        </p:nvSpPr>
        <p:spPr>
          <a:xfrm>
            <a:off x="4919825" y="2372325"/>
            <a:ext cx="9163800" cy="3060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200"/>
              </a:spcBef>
              <a:spcAft>
                <a:spcPts val="1200"/>
              </a:spcAft>
              <a:buClr>
                <a:schemeClr val="dk1"/>
              </a:buClr>
              <a:buSzPts val="1100"/>
              <a:buFont typeface="Arial"/>
              <a:buNone/>
            </a:pPr>
            <a:r>
              <a:rPr b="1" i="0" lang="en-US" sz="3550" u="none" cap="none" strike="noStrike">
                <a:solidFill>
                  <a:schemeClr val="lt1"/>
                </a:solidFill>
                <a:latin typeface="Calibri"/>
                <a:ea typeface="Calibri"/>
                <a:cs typeface="Calibri"/>
                <a:sym typeface="Calibri"/>
              </a:rPr>
              <a:t>The National Football League (NFL) database aims to track social media engagement, uncover insights to drive targeted marketing strategies, and, as a result, increase sales for both the league and individual teams.</a:t>
            </a:r>
            <a:endParaRPr b="1" i="0" sz="3900" u="none" cap="none" strike="noStrike">
              <a:solidFill>
                <a:schemeClr val="lt1"/>
              </a:solidFill>
              <a:latin typeface="Calibri"/>
              <a:ea typeface="Calibri"/>
              <a:cs typeface="Calibri"/>
              <a:sym typeface="Calibri"/>
            </a:endParaRPr>
          </a:p>
        </p:txBody>
      </p:sp>
      <p:grpSp>
        <p:nvGrpSpPr>
          <p:cNvPr id="160" name="Google Shape;160;p3"/>
          <p:cNvGrpSpPr/>
          <p:nvPr/>
        </p:nvGrpSpPr>
        <p:grpSpPr>
          <a:xfrm rot="10800000">
            <a:off x="14417252" y="1"/>
            <a:ext cx="9163911" cy="2222804"/>
            <a:chOff x="0" y="0"/>
            <a:chExt cx="12218548" cy="2963738"/>
          </a:xfrm>
        </p:grpSpPr>
        <p:sp>
          <p:nvSpPr>
            <p:cNvPr id="161" name="Google Shape;161;p3"/>
            <p:cNvSpPr/>
            <p:nvPr/>
          </p:nvSpPr>
          <p:spPr>
            <a:xfrm>
              <a:off x="0" y="0"/>
              <a:ext cx="2825608" cy="2825608"/>
            </a:xfrm>
            <a:custGeom>
              <a:rect b="b" l="l" r="r" t="t"/>
              <a:pathLst>
                <a:path extrusionOk="0" h="2825608" w="2825608">
                  <a:moveTo>
                    <a:pt x="0" y="0"/>
                  </a:moveTo>
                  <a:lnTo>
                    <a:pt x="2825608" y="0"/>
                  </a:lnTo>
                  <a:lnTo>
                    <a:pt x="2825608" y="2825608"/>
                  </a:lnTo>
                  <a:lnTo>
                    <a:pt x="0" y="2825608"/>
                  </a:lnTo>
                  <a:lnTo>
                    <a:pt x="0" y="0"/>
                  </a:lnTo>
                  <a:close/>
                </a:path>
              </a:pathLst>
            </a:custGeom>
            <a:blipFill rotWithShape="1">
              <a:blip r:embed="rId4">
                <a:alphaModFix/>
              </a:blip>
              <a:stretch>
                <a:fillRect b="0" l="0" r="0" t="0"/>
              </a:stretch>
            </a:blipFill>
            <a:ln>
              <a:noFill/>
            </a:ln>
          </p:spPr>
        </p:sp>
        <p:sp>
          <p:nvSpPr>
            <p:cNvPr id="162" name="Google Shape;162;p3"/>
            <p:cNvSpPr/>
            <p:nvPr/>
          </p:nvSpPr>
          <p:spPr>
            <a:xfrm>
              <a:off x="3132330" y="586667"/>
              <a:ext cx="2825608" cy="2238941"/>
            </a:xfrm>
            <a:custGeom>
              <a:rect b="b" l="l" r="r" t="t"/>
              <a:pathLst>
                <a:path extrusionOk="0" h="2238941" w="2825608">
                  <a:moveTo>
                    <a:pt x="0" y="0"/>
                  </a:moveTo>
                  <a:lnTo>
                    <a:pt x="2825608" y="0"/>
                  </a:lnTo>
                  <a:lnTo>
                    <a:pt x="2825608" y="2238941"/>
                  </a:lnTo>
                  <a:lnTo>
                    <a:pt x="0" y="2238941"/>
                  </a:lnTo>
                  <a:lnTo>
                    <a:pt x="0" y="0"/>
                  </a:lnTo>
                  <a:close/>
                </a:path>
              </a:pathLst>
            </a:custGeom>
            <a:blipFill rotWithShape="1">
              <a:blip r:embed="rId4">
                <a:alphaModFix/>
              </a:blip>
              <a:stretch>
                <a:fillRect b="-26197" l="0" r="0" t="0"/>
              </a:stretch>
            </a:blipFill>
            <a:ln>
              <a:noFill/>
            </a:ln>
          </p:spPr>
        </p:sp>
        <p:sp>
          <p:nvSpPr>
            <p:cNvPr id="163" name="Google Shape;163;p3"/>
            <p:cNvSpPr/>
            <p:nvPr/>
          </p:nvSpPr>
          <p:spPr>
            <a:xfrm>
              <a:off x="6260610" y="138130"/>
              <a:ext cx="2825608" cy="2825608"/>
            </a:xfrm>
            <a:custGeom>
              <a:rect b="b" l="l" r="r" t="t"/>
              <a:pathLst>
                <a:path extrusionOk="0" h="2825608" w="2825608">
                  <a:moveTo>
                    <a:pt x="0" y="0"/>
                  </a:moveTo>
                  <a:lnTo>
                    <a:pt x="2825608" y="0"/>
                  </a:lnTo>
                  <a:lnTo>
                    <a:pt x="2825608" y="2825608"/>
                  </a:lnTo>
                  <a:lnTo>
                    <a:pt x="0" y="2825608"/>
                  </a:lnTo>
                  <a:lnTo>
                    <a:pt x="0" y="0"/>
                  </a:lnTo>
                  <a:close/>
                </a:path>
              </a:pathLst>
            </a:custGeom>
            <a:blipFill rotWithShape="1">
              <a:blip r:embed="rId4">
                <a:alphaModFix/>
              </a:blip>
              <a:stretch>
                <a:fillRect b="0" l="0" r="0" t="0"/>
              </a:stretch>
            </a:blipFill>
            <a:ln>
              <a:noFill/>
            </a:ln>
          </p:spPr>
        </p:sp>
        <p:sp>
          <p:nvSpPr>
            <p:cNvPr id="164" name="Google Shape;164;p3"/>
            <p:cNvSpPr/>
            <p:nvPr/>
          </p:nvSpPr>
          <p:spPr>
            <a:xfrm>
              <a:off x="9392940" y="724797"/>
              <a:ext cx="2825608" cy="2238941"/>
            </a:xfrm>
            <a:custGeom>
              <a:rect b="b" l="l" r="r" t="t"/>
              <a:pathLst>
                <a:path extrusionOk="0" h="2238941" w="2825608">
                  <a:moveTo>
                    <a:pt x="0" y="0"/>
                  </a:moveTo>
                  <a:lnTo>
                    <a:pt x="2825608" y="0"/>
                  </a:lnTo>
                  <a:lnTo>
                    <a:pt x="2825608" y="2238941"/>
                  </a:lnTo>
                  <a:lnTo>
                    <a:pt x="0" y="2238941"/>
                  </a:lnTo>
                  <a:lnTo>
                    <a:pt x="0" y="0"/>
                  </a:lnTo>
                  <a:close/>
                </a:path>
              </a:pathLst>
            </a:custGeom>
            <a:blipFill rotWithShape="1">
              <a:blip r:embed="rId4">
                <a:alphaModFix/>
              </a:blip>
              <a:stretch>
                <a:fillRect b="-26197" l="0" r="0" t="0"/>
              </a:stretch>
            </a:blipFill>
            <a:ln>
              <a:noFill/>
            </a:ln>
          </p:spPr>
        </p:sp>
      </p:grpSp>
      <p:grpSp>
        <p:nvGrpSpPr>
          <p:cNvPr id="165" name="Google Shape;165;p3"/>
          <p:cNvGrpSpPr/>
          <p:nvPr/>
        </p:nvGrpSpPr>
        <p:grpSpPr>
          <a:xfrm rot="10800000">
            <a:off x="-5010345" y="1"/>
            <a:ext cx="9163911" cy="2222804"/>
            <a:chOff x="0" y="0"/>
            <a:chExt cx="12218548" cy="2963738"/>
          </a:xfrm>
        </p:grpSpPr>
        <p:sp>
          <p:nvSpPr>
            <p:cNvPr id="166" name="Google Shape;166;p3"/>
            <p:cNvSpPr/>
            <p:nvPr/>
          </p:nvSpPr>
          <p:spPr>
            <a:xfrm>
              <a:off x="0" y="0"/>
              <a:ext cx="2825608" cy="2825608"/>
            </a:xfrm>
            <a:custGeom>
              <a:rect b="b" l="l" r="r" t="t"/>
              <a:pathLst>
                <a:path extrusionOk="0" h="2825608" w="2825608">
                  <a:moveTo>
                    <a:pt x="0" y="0"/>
                  </a:moveTo>
                  <a:lnTo>
                    <a:pt x="2825608" y="0"/>
                  </a:lnTo>
                  <a:lnTo>
                    <a:pt x="2825608" y="2825608"/>
                  </a:lnTo>
                  <a:lnTo>
                    <a:pt x="0" y="2825608"/>
                  </a:lnTo>
                  <a:lnTo>
                    <a:pt x="0" y="0"/>
                  </a:lnTo>
                  <a:close/>
                </a:path>
              </a:pathLst>
            </a:custGeom>
            <a:blipFill rotWithShape="1">
              <a:blip r:embed="rId4">
                <a:alphaModFix/>
              </a:blip>
              <a:stretch>
                <a:fillRect b="0" l="0" r="0" t="0"/>
              </a:stretch>
            </a:blipFill>
            <a:ln>
              <a:noFill/>
            </a:ln>
          </p:spPr>
        </p:sp>
        <p:sp>
          <p:nvSpPr>
            <p:cNvPr id="167" name="Google Shape;167;p3"/>
            <p:cNvSpPr/>
            <p:nvPr/>
          </p:nvSpPr>
          <p:spPr>
            <a:xfrm>
              <a:off x="3132330" y="586667"/>
              <a:ext cx="2825608" cy="2238941"/>
            </a:xfrm>
            <a:custGeom>
              <a:rect b="b" l="l" r="r" t="t"/>
              <a:pathLst>
                <a:path extrusionOk="0" h="2238941" w="2825608">
                  <a:moveTo>
                    <a:pt x="0" y="0"/>
                  </a:moveTo>
                  <a:lnTo>
                    <a:pt x="2825608" y="0"/>
                  </a:lnTo>
                  <a:lnTo>
                    <a:pt x="2825608" y="2238941"/>
                  </a:lnTo>
                  <a:lnTo>
                    <a:pt x="0" y="2238941"/>
                  </a:lnTo>
                  <a:lnTo>
                    <a:pt x="0" y="0"/>
                  </a:lnTo>
                  <a:close/>
                </a:path>
              </a:pathLst>
            </a:custGeom>
            <a:blipFill rotWithShape="1">
              <a:blip r:embed="rId4">
                <a:alphaModFix/>
              </a:blip>
              <a:stretch>
                <a:fillRect b="-26197" l="0" r="0" t="0"/>
              </a:stretch>
            </a:blipFill>
            <a:ln>
              <a:noFill/>
            </a:ln>
          </p:spPr>
        </p:sp>
        <p:sp>
          <p:nvSpPr>
            <p:cNvPr id="168" name="Google Shape;168;p3"/>
            <p:cNvSpPr/>
            <p:nvPr/>
          </p:nvSpPr>
          <p:spPr>
            <a:xfrm>
              <a:off x="6260610" y="138130"/>
              <a:ext cx="2825608" cy="2825608"/>
            </a:xfrm>
            <a:custGeom>
              <a:rect b="b" l="l" r="r" t="t"/>
              <a:pathLst>
                <a:path extrusionOk="0" h="2825608" w="2825608">
                  <a:moveTo>
                    <a:pt x="0" y="0"/>
                  </a:moveTo>
                  <a:lnTo>
                    <a:pt x="2825608" y="0"/>
                  </a:lnTo>
                  <a:lnTo>
                    <a:pt x="2825608" y="2825608"/>
                  </a:lnTo>
                  <a:lnTo>
                    <a:pt x="0" y="2825608"/>
                  </a:lnTo>
                  <a:lnTo>
                    <a:pt x="0" y="0"/>
                  </a:lnTo>
                  <a:close/>
                </a:path>
              </a:pathLst>
            </a:custGeom>
            <a:blipFill rotWithShape="1">
              <a:blip r:embed="rId4">
                <a:alphaModFix/>
              </a:blip>
              <a:stretch>
                <a:fillRect b="0" l="0" r="0" t="0"/>
              </a:stretch>
            </a:blipFill>
            <a:ln>
              <a:noFill/>
            </a:ln>
          </p:spPr>
        </p:sp>
        <p:sp>
          <p:nvSpPr>
            <p:cNvPr id="169" name="Google Shape;169;p3"/>
            <p:cNvSpPr/>
            <p:nvPr/>
          </p:nvSpPr>
          <p:spPr>
            <a:xfrm>
              <a:off x="9392940" y="724797"/>
              <a:ext cx="2825608" cy="2238941"/>
            </a:xfrm>
            <a:custGeom>
              <a:rect b="b" l="l" r="r" t="t"/>
              <a:pathLst>
                <a:path extrusionOk="0" h="2238941" w="2825608">
                  <a:moveTo>
                    <a:pt x="0" y="0"/>
                  </a:moveTo>
                  <a:lnTo>
                    <a:pt x="2825608" y="0"/>
                  </a:lnTo>
                  <a:lnTo>
                    <a:pt x="2825608" y="2238941"/>
                  </a:lnTo>
                  <a:lnTo>
                    <a:pt x="0" y="2238941"/>
                  </a:lnTo>
                  <a:lnTo>
                    <a:pt x="0" y="0"/>
                  </a:lnTo>
                  <a:close/>
                </a:path>
              </a:pathLst>
            </a:custGeom>
            <a:blipFill rotWithShape="1">
              <a:blip r:embed="rId4">
                <a:alphaModFix/>
              </a:blip>
              <a:stretch>
                <a:fillRect b="-26197" l="0" r="0" t="0"/>
              </a:stretch>
            </a:blipFill>
            <a:ln>
              <a:noFill/>
            </a:ln>
          </p:spPr>
        </p:sp>
      </p:grpSp>
      <p:sp>
        <p:nvSpPr>
          <p:cNvPr id="170" name="Google Shape;170;p3"/>
          <p:cNvSpPr txBox="1"/>
          <p:nvPr/>
        </p:nvSpPr>
        <p:spPr>
          <a:xfrm>
            <a:off x="177226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3</a:t>
            </a:r>
            <a:endParaRPr b="1" i="0" sz="3200" u="none" cap="none" strike="noStrike">
              <a:solidFill>
                <a:schemeClr val="lt1"/>
              </a:solidFill>
              <a:latin typeface="Calibri"/>
              <a:ea typeface="Calibri"/>
              <a:cs typeface="Calibri"/>
              <a:sym typeface="Calibri"/>
            </a:endParaRPr>
          </a:p>
        </p:txBody>
      </p:sp>
      <p:pic>
        <p:nvPicPr>
          <p:cNvPr id="171" name="Google Shape;171;p3"/>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172" name="Google Shape;172;p3"/>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176" name="Shape 176"/>
        <p:cNvGrpSpPr/>
        <p:nvPr/>
      </p:nvGrpSpPr>
      <p:grpSpPr>
        <a:xfrm>
          <a:off x="0" y="0"/>
          <a:ext cx="0" cy="0"/>
          <a:chOff x="0" y="0"/>
          <a:chExt cx="0" cy="0"/>
        </a:xfrm>
      </p:grpSpPr>
      <p:grpSp>
        <p:nvGrpSpPr>
          <p:cNvPr id="177" name="Google Shape;177;p4"/>
          <p:cNvGrpSpPr/>
          <p:nvPr/>
        </p:nvGrpSpPr>
        <p:grpSpPr>
          <a:xfrm>
            <a:off x="-5819703" y="-129445"/>
            <a:ext cx="15430157" cy="10545890"/>
            <a:chOff x="0" y="0"/>
            <a:chExt cx="5508856" cy="3765081"/>
          </a:xfrm>
        </p:grpSpPr>
        <p:sp>
          <p:nvSpPr>
            <p:cNvPr id="178" name="Google Shape;178;p4"/>
            <p:cNvSpPr/>
            <p:nvPr/>
          </p:nvSpPr>
          <p:spPr>
            <a:xfrm>
              <a:off x="0" y="0"/>
              <a:ext cx="5508856" cy="3765081"/>
            </a:xfrm>
            <a:custGeom>
              <a:rect b="b" l="l" r="r" t="t"/>
              <a:pathLst>
                <a:path extrusionOk="0" h="3765081" w="5508856">
                  <a:moveTo>
                    <a:pt x="0" y="0"/>
                  </a:moveTo>
                  <a:lnTo>
                    <a:pt x="3335085" y="0"/>
                  </a:lnTo>
                  <a:lnTo>
                    <a:pt x="5508856" y="3765081"/>
                  </a:lnTo>
                  <a:lnTo>
                    <a:pt x="2173770" y="3765081"/>
                  </a:lnTo>
                  <a:lnTo>
                    <a:pt x="0" y="0"/>
                  </a:lnTo>
                  <a:close/>
                </a:path>
              </a:pathLst>
            </a:custGeom>
            <a:solidFill>
              <a:srgbClr val="F1945B"/>
            </a:solidFill>
            <a:ln>
              <a:noFill/>
            </a:ln>
          </p:spPr>
        </p:sp>
        <p:sp>
          <p:nvSpPr>
            <p:cNvPr id="179" name="Google Shape;179;p4"/>
            <p:cNvSpPr/>
            <p:nvPr/>
          </p:nvSpPr>
          <p:spPr>
            <a:xfrm>
              <a:off x="0" y="0"/>
              <a:ext cx="5508856" cy="3765081"/>
            </a:xfrm>
            <a:custGeom>
              <a:rect b="b" l="l" r="r" t="t"/>
              <a:pathLst>
                <a:path extrusionOk="0" h="3765081" w="5508856">
                  <a:moveTo>
                    <a:pt x="0" y="0"/>
                  </a:moveTo>
                  <a:lnTo>
                    <a:pt x="3335085" y="0"/>
                  </a:lnTo>
                  <a:lnTo>
                    <a:pt x="5508856" y="3765081"/>
                  </a:lnTo>
                  <a:lnTo>
                    <a:pt x="2173770" y="3765081"/>
                  </a:lnTo>
                  <a:lnTo>
                    <a:pt x="0" y="0"/>
                  </a:lnTo>
                  <a:close/>
                </a:path>
              </a:pathLst>
            </a:custGeom>
            <a:blipFill rotWithShape="1">
              <a:blip r:embed="rId3">
                <a:alphaModFix/>
              </a:blip>
              <a:stretch>
                <a:fillRect b="0" l="-1289" r="-1288" t="0"/>
              </a:stretch>
            </a:blipFill>
            <a:ln>
              <a:noFill/>
            </a:ln>
          </p:spPr>
        </p:sp>
      </p:grpSp>
      <p:sp>
        <p:nvSpPr>
          <p:cNvPr id="180" name="Google Shape;180;p4"/>
          <p:cNvSpPr/>
          <p:nvPr/>
        </p:nvSpPr>
        <p:spPr>
          <a:xfrm>
            <a:off x="-2622339" y="7919689"/>
            <a:ext cx="6452848" cy="5596379"/>
          </a:xfrm>
          <a:custGeom>
            <a:rect b="b" l="l" r="r" t="t"/>
            <a:pathLst>
              <a:path extrusionOk="0" h="5596379" w="6452848">
                <a:moveTo>
                  <a:pt x="0" y="0"/>
                </a:moveTo>
                <a:lnTo>
                  <a:pt x="6452849" y="0"/>
                </a:lnTo>
                <a:lnTo>
                  <a:pt x="6452849" y="5596379"/>
                </a:lnTo>
                <a:lnTo>
                  <a:pt x="0" y="5596379"/>
                </a:lnTo>
                <a:lnTo>
                  <a:pt x="0" y="0"/>
                </a:lnTo>
                <a:close/>
              </a:path>
            </a:pathLst>
          </a:custGeom>
          <a:blipFill rotWithShape="1">
            <a:blip r:embed="rId4">
              <a:alphaModFix/>
            </a:blip>
            <a:stretch>
              <a:fillRect b="0" l="0" r="0" t="0"/>
            </a:stretch>
          </a:blipFill>
          <a:ln>
            <a:noFill/>
          </a:ln>
        </p:spPr>
      </p:sp>
      <p:sp>
        <p:nvSpPr>
          <p:cNvPr id="181" name="Google Shape;181;p4"/>
          <p:cNvSpPr/>
          <p:nvPr/>
        </p:nvSpPr>
        <p:spPr>
          <a:xfrm rot="10800000">
            <a:off x="13367400" y="-2798190"/>
            <a:ext cx="6452848" cy="5596379"/>
          </a:xfrm>
          <a:custGeom>
            <a:rect b="b" l="l" r="r" t="t"/>
            <a:pathLst>
              <a:path extrusionOk="0" h="5596379" w="6452848">
                <a:moveTo>
                  <a:pt x="0" y="0"/>
                </a:moveTo>
                <a:lnTo>
                  <a:pt x="6452849" y="0"/>
                </a:lnTo>
                <a:lnTo>
                  <a:pt x="6452849" y="5596380"/>
                </a:lnTo>
                <a:lnTo>
                  <a:pt x="0" y="5596380"/>
                </a:lnTo>
                <a:lnTo>
                  <a:pt x="0" y="0"/>
                </a:lnTo>
                <a:close/>
              </a:path>
            </a:pathLst>
          </a:custGeom>
          <a:blipFill rotWithShape="1">
            <a:blip r:embed="rId4">
              <a:alphaModFix/>
            </a:blip>
            <a:stretch>
              <a:fillRect b="0" l="0" r="0" t="0"/>
            </a:stretch>
          </a:blipFill>
          <a:ln>
            <a:noFill/>
          </a:ln>
        </p:spPr>
      </p:sp>
      <p:sp>
        <p:nvSpPr>
          <p:cNvPr id="182" name="Google Shape;182;p4"/>
          <p:cNvSpPr txBox="1"/>
          <p:nvPr/>
        </p:nvSpPr>
        <p:spPr>
          <a:xfrm>
            <a:off x="6544469" y="3180125"/>
            <a:ext cx="8457300" cy="22251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6569"/>
              <a:buFont typeface="Arial"/>
              <a:buNone/>
            </a:pPr>
            <a:r>
              <a:rPr b="0" i="0" lang="en-US" sz="6569" u="none" cap="none" strike="noStrike">
                <a:solidFill>
                  <a:srgbClr val="FFFFFF"/>
                </a:solidFill>
                <a:latin typeface="Archivo Black"/>
                <a:ea typeface="Archivo Black"/>
                <a:cs typeface="Archivo Black"/>
                <a:sym typeface="Archivo Black"/>
              </a:rPr>
              <a:t>MISSION OBJECTIVES</a:t>
            </a:r>
            <a:endParaRPr b="0" i="0" sz="1400" u="none" cap="none" strike="noStrike">
              <a:solidFill>
                <a:srgbClr val="000000"/>
              </a:solidFill>
              <a:latin typeface="Archivo Black"/>
              <a:ea typeface="Archivo Black"/>
              <a:cs typeface="Archivo Black"/>
              <a:sym typeface="Archivo Black"/>
            </a:endParaRPr>
          </a:p>
        </p:txBody>
      </p:sp>
      <p:sp>
        <p:nvSpPr>
          <p:cNvPr id="183" name="Google Shape;183;p4"/>
          <p:cNvSpPr txBox="1"/>
          <p:nvPr/>
        </p:nvSpPr>
        <p:spPr>
          <a:xfrm>
            <a:off x="8916400" y="5025150"/>
            <a:ext cx="9169500" cy="352500"/>
          </a:xfrm>
          <a:prstGeom prst="rect">
            <a:avLst/>
          </a:prstGeom>
          <a:noFill/>
          <a:ln>
            <a:noFill/>
          </a:ln>
        </p:spPr>
        <p:txBody>
          <a:bodyPr anchorCtr="0" anchor="t" bIns="0" lIns="0" spcFirstLastPara="1" rIns="0" wrap="square" tIns="0">
            <a:spAutoFit/>
          </a:bodyPr>
          <a:lstStyle/>
          <a:p>
            <a:pPr indent="0" lvl="0" marL="457200" marR="0" rtl="0" algn="l">
              <a:lnSpc>
                <a:spcPct val="115000"/>
              </a:lnSpc>
              <a:spcBef>
                <a:spcPts val="0"/>
              </a:spcBef>
              <a:spcAft>
                <a:spcPts val="0"/>
              </a:spcAft>
              <a:buClr>
                <a:srgbClr val="000000"/>
              </a:buClr>
              <a:buSzPts val="2290"/>
              <a:buFont typeface="Arial"/>
              <a:buNone/>
            </a:pPr>
            <a:r>
              <a:t/>
            </a:r>
            <a:endParaRPr b="0" i="0" sz="2290" u="none" cap="none" strike="noStrike">
              <a:solidFill>
                <a:srgbClr val="FFFBFB"/>
              </a:solidFill>
              <a:latin typeface="Arial"/>
              <a:ea typeface="Arial"/>
              <a:cs typeface="Arial"/>
              <a:sym typeface="Arial"/>
            </a:endParaRPr>
          </a:p>
        </p:txBody>
      </p:sp>
      <p:sp>
        <p:nvSpPr>
          <p:cNvPr id="184" name="Google Shape;184;p4"/>
          <p:cNvSpPr txBox="1"/>
          <p:nvPr/>
        </p:nvSpPr>
        <p:spPr>
          <a:xfrm>
            <a:off x="177226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4</a:t>
            </a:r>
            <a:endParaRPr b="1" i="0" sz="3200" u="none" cap="none" strike="noStrike">
              <a:solidFill>
                <a:schemeClr val="lt1"/>
              </a:solidFill>
              <a:latin typeface="Calibri"/>
              <a:ea typeface="Calibri"/>
              <a:cs typeface="Calibri"/>
              <a:sym typeface="Calibri"/>
            </a:endParaRPr>
          </a:p>
        </p:txBody>
      </p:sp>
      <p:sp>
        <p:nvSpPr>
          <p:cNvPr id="185" name="Google Shape;185;p4"/>
          <p:cNvSpPr/>
          <p:nvPr/>
        </p:nvSpPr>
        <p:spPr>
          <a:xfrm>
            <a:off x="15788788" y="3429000"/>
            <a:ext cx="6694616" cy="6694616"/>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5">
              <a:alphaModFix/>
            </a:blip>
            <a:stretch>
              <a:fillRect b="0" l="0" r="0" t="0"/>
            </a:stretch>
          </a:blipFill>
          <a:ln>
            <a:noFill/>
          </a:ln>
        </p:spPr>
      </p:sp>
      <p:sp>
        <p:nvSpPr>
          <p:cNvPr id="186" name="Google Shape;186;p4"/>
          <p:cNvSpPr/>
          <p:nvPr/>
        </p:nvSpPr>
        <p:spPr>
          <a:xfrm>
            <a:off x="5741612" y="-5770175"/>
            <a:ext cx="6694616" cy="6694616"/>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5">
              <a:alphaModFix/>
            </a:blip>
            <a:stretch>
              <a:fillRect b="0" l="0" r="0" t="0"/>
            </a:stretch>
          </a:blipFill>
          <a:ln>
            <a:noFill/>
          </a:ln>
        </p:spPr>
      </p:sp>
      <p:sp>
        <p:nvSpPr>
          <p:cNvPr id="187" name="Google Shape;187;p4"/>
          <p:cNvSpPr/>
          <p:nvPr/>
        </p:nvSpPr>
        <p:spPr>
          <a:xfrm>
            <a:off x="8638388" y="7803363"/>
            <a:ext cx="6694616" cy="6694616"/>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5">
              <a:alphaModFix/>
            </a:blip>
            <a:stretch>
              <a:fillRect b="0" l="0" r="0" t="0"/>
            </a:stretch>
          </a:blipFill>
          <a:ln>
            <a:noFill/>
          </a:ln>
        </p:spPr>
      </p:sp>
      <p:sp>
        <p:nvSpPr>
          <p:cNvPr id="188" name="Google Shape;188;p4"/>
          <p:cNvSpPr txBox="1"/>
          <p:nvPr/>
        </p:nvSpPr>
        <p:spPr>
          <a:xfrm>
            <a:off x="7636625" y="5439025"/>
            <a:ext cx="7222500" cy="18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What specific sales, marketing, and social media questions can the NFL answer though the use of this new database?</a:t>
            </a:r>
            <a:endParaRPr b="1" i="0" sz="3200" u="none" cap="none" strike="noStrike">
              <a:solidFill>
                <a:schemeClr val="lt1"/>
              </a:solidFill>
              <a:latin typeface="Calibri"/>
              <a:ea typeface="Calibri"/>
              <a:cs typeface="Calibri"/>
              <a:sym typeface="Calibri"/>
            </a:endParaRPr>
          </a:p>
        </p:txBody>
      </p:sp>
      <p:pic>
        <p:nvPicPr>
          <p:cNvPr id="189" name="Google Shape;189;p4"/>
          <p:cNvPicPr preferRelativeResize="0"/>
          <p:nvPr/>
        </p:nvPicPr>
        <p:blipFill rotWithShape="1">
          <a:blip r:embed="rId6">
            <a:alphaModFix/>
          </a:blip>
          <a:srcRect b="0" l="0" r="0" t="0"/>
          <a:stretch/>
        </p:blipFill>
        <p:spPr>
          <a:xfrm>
            <a:off x="9442963" y="1019398"/>
            <a:ext cx="2203125" cy="2203125"/>
          </a:xfrm>
          <a:prstGeom prst="rect">
            <a:avLst/>
          </a:prstGeom>
          <a:noFill/>
          <a:ln>
            <a:noFill/>
          </a:ln>
        </p:spPr>
      </p:pic>
      <p:pic>
        <p:nvPicPr>
          <p:cNvPr id="190" name="Google Shape;190;p4"/>
          <p:cNvPicPr preferRelativeResize="0"/>
          <p:nvPr/>
        </p:nvPicPr>
        <p:blipFill rotWithShape="1">
          <a:blip r:embed="rId7">
            <a:alphaModFix/>
          </a:blip>
          <a:srcRect b="0" l="0" r="0" t="0"/>
          <a:stretch/>
        </p:blipFill>
        <p:spPr>
          <a:xfrm>
            <a:off x="-228600" y="9285000"/>
            <a:ext cx="1513221" cy="1021125"/>
          </a:xfrm>
          <a:prstGeom prst="rect">
            <a:avLst/>
          </a:prstGeom>
          <a:noFill/>
          <a:ln>
            <a:noFill/>
          </a:ln>
        </p:spPr>
      </p:pic>
      <p:sp>
        <p:nvSpPr>
          <p:cNvPr id="191" name="Google Shape;191;p4"/>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195" name="Shape 195"/>
        <p:cNvGrpSpPr/>
        <p:nvPr/>
      </p:nvGrpSpPr>
      <p:grpSpPr>
        <a:xfrm>
          <a:off x="0" y="0"/>
          <a:ext cx="0" cy="0"/>
          <a:chOff x="0" y="0"/>
          <a:chExt cx="0" cy="0"/>
        </a:xfrm>
      </p:grpSpPr>
      <p:sp>
        <p:nvSpPr>
          <p:cNvPr id="196" name="Google Shape;196;g2ce361d1093_0_576"/>
          <p:cNvSpPr txBox="1"/>
          <p:nvPr/>
        </p:nvSpPr>
        <p:spPr>
          <a:xfrm>
            <a:off x="71300" y="387413"/>
            <a:ext cx="68586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US" sz="4200">
                <a:solidFill>
                  <a:schemeClr val="lt1"/>
                </a:solidFill>
                <a:latin typeface="Archivo"/>
                <a:ea typeface="Archivo"/>
                <a:cs typeface="Archivo"/>
                <a:sym typeface="Archivo"/>
              </a:rPr>
              <a:t>MISSION OBJECTIVES</a:t>
            </a:r>
            <a:endParaRPr b="1" i="0" sz="4200" u="none" cap="none" strike="noStrike">
              <a:solidFill>
                <a:schemeClr val="lt1"/>
              </a:solidFill>
              <a:latin typeface="Archivo"/>
              <a:ea typeface="Archivo"/>
              <a:cs typeface="Archivo"/>
              <a:sym typeface="Archivo"/>
            </a:endParaRPr>
          </a:p>
        </p:txBody>
      </p:sp>
      <p:sp>
        <p:nvSpPr>
          <p:cNvPr id="197" name="Google Shape;197;g2ce361d1093_0_576"/>
          <p:cNvSpPr txBox="1"/>
          <p:nvPr/>
        </p:nvSpPr>
        <p:spPr>
          <a:xfrm>
            <a:off x="5411584" y="6056414"/>
            <a:ext cx="3574200" cy="578400"/>
          </a:xfrm>
          <a:prstGeom prst="rect">
            <a:avLst/>
          </a:prstGeom>
          <a:noFill/>
          <a:ln cap="flat" cmpd="sng" w="9525">
            <a:solidFill>
              <a:schemeClr val="lt2"/>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38009"/>
              </a:lnSpc>
              <a:spcBef>
                <a:spcPts val="0"/>
              </a:spcBef>
              <a:spcAft>
                <a:spcPts val="0"/>
              </a:spcAft>
              <a:buClr>
                <a:srgbClr val="000000"/>
              </a:buClr>
              <a:buSzPts val="3757"/>
              <a:buFont typeface="Arial"/>
              <a:buNone/>
            </a:pPr>
            <a:r>
              <a:rPr b="1" i="0" lang="en-US" sz="3757" u="none" cap="none" strike="noStrike">
                <a:solidFill>
                  <a:srgbClr val="051D40"/>
                </a:solidFill>
                <a:latin typeface="DM Sans"/>
                <a:ea typeface="DM Sans"/>
                <a:cs typeface="DM Sans"/>
                <a:sym typeface="DM Sans"/>
              </a:rPr>
              <a:t>Objective 3</a:t>
            </a:r>
            <a:endParaRPr b="0" i="0" sz="1400" u="none" cap="none" strike="noStrike">
              <a:solidFill>
                <a:srgbClr val="000000"/>
              </a:solidFill>
              <a:latin typeface="Arial"/>
              <a:ea typeface="Arial"/>
              <a:cs typeface="Arial"/>
              <a:sym typeface="Arial"/>
            </a:endParaRPr>
          </a:p>
        </p:txBody>
      </p:sp>
      <p:sp>
        <p:nvSpPr>
          <p:cNvPr id="198" name="Google Shape;198;g2ce361d1093_0_576"/>
          <p:cNvSpPr txBox="1"/>
          <p:nvPr/>
        </p:nvSpPr>
        <p:spPr>
          <a:xfrm>
            <a:off x="177226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5</a:t>
            </a:r>
            <a:endParaRPr b="1" i="0" sz="3200" u="none" cap="none" strike="noStrike">
              <a:solidFill>
                <a:schemeClr val="lt1"/>
              </a:solidFill>
              <a:latin typeface="Calibri"/>
              <a:ea typeface="Calibri"/>
              <a:cs typeface="Calibri"/>
              <a:sym typeface="Calibri"/>
            </a:endParaRPr>
          </a:p>
        </p:txBody>
      </p:sp>
      <p:sp>
        <p:nvSpPr>
          <p:cNvPr id="199" name="Google Shape;199;g2ce361d1093_0_576"/>
          <p:cNvSpPr/>
          <p:nvPr/>
        </p:nvSpPr>
        <p:spPr>
          <a:xfrm>
            <a:off x="12173450" y="-1010568"/>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sp>
        <p:nvSpPr>
          <p:cNvPr id="200" name="Google Shape;200;g2ce361d1093_0_576"/>
          <p:cNvSpPr/>
          <p:nvPr/>
        </p:nvSpPr>
        <p:spPr>
          <a:xfrm>
            <a:off x="15183100" y="-1010568"/>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sp>
        <p:nvSpPr>
          <p:cNvPr id="201" name="Google Shape;201;g2ce361d1093_0_576"/>
          <p:cNvSpPr/>
          <p:nvPr/>
        </p:nvSpPr>
        <p:spPr>
          <a:xfrm>
            <a:off x="11919738" y="8723032"/>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sp>
        <p:nvSpPr>
          <p:cNvPr id="202" name="Google Shape;202;g2ce361d1093_0_576"/>
          <p:cNvSpPr/>
          <p:nvPr/>
        </p:nvSpPr>
        <p:spPr>
          <a:xfrm>
            <a:off x="14821188" y="8700982"/>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grpSp>
        <p:nvGrpSpPr>
          <p:cNvPr id="203" name="Google Shape;203;g2ce361d1093_0_576"/>
          <p:cNvGrpSpPr/>
          <p:nvPr/>
        </p:nvGrpSpPr>
        <p:grpSpPr>
          <a:xfrm>
            <a:off x="3648429" y="7125006"/>
            <a:ext cx="11095489" cy="1859651"/>
            <a:chOff x="3289543" y="2322568"/>
            <a:chExt cx="4261432" cy="643500"/>
          </a:xfrm>
        </p:grpSpPr>
        <p:sp>
          <p:nvSpPr>
            <p:cNvPr id="204" name="Google Shape;204;g2ce361d1093_0_576"/>
            <p:cNvSpPr/>
            <p:nvPr/>
          </p:nvSpPr>
          <p:spPr>
            <a:xfrm>
              <a:off x="3728375" y="2322568"/>
              <a:ext cx="3822600" cy="643500"/>
            </a:xfrm>
            <a:prstGeom prst="rect">
              <a:avLst/>
            </a:prstGeom>
            <a:solidFill>
              <a:srgbClr val="EEEEEE"/>
            </a:solidFill>
            <a:ln cap="flat" cmpd="sng" w="9525">
              <a:solidFill>
                <a:schemeClr val="lt2"/>
              </a:solidFill>
              <a:prstDash val="solid"/>
              <a:round/>
              <a:headEnd len="sm" w="sm" type="none"/>
              <a:tailEnd len="sm" w="sm" type="none"/>
            </a:ln>
            <a:effectLst>
              <a:outerShdw blurRad="71438" rotWithShape="0" algn="bl" dist="28575">
                <a:srgbClr val="000000">
                  <a:alpha val="16862"/>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2ce361d1093_0_576"/>
            <p:cNvSpPr/>
            <p:nvPr/>
          </p:nvSpPr>
          <p:spPr>
            <a:xfrm rot="-5400000">
              <a:off x="3295243" y="2316870"/>
              <a:ext cx="643350" cy="654750"/>
            </a:xfrm>
            <a:prstGeom prst="flowChartOffpageConnector">
              <a:avLst/>
            </a:prstGeom>
            <a:solidFill>
              <a:srgbClr val="888888"/>
            </a:solidFill>
            <a:ln cap="flat" cmpd="sng" w="9525">
              <a:solidFill>
                <a:schemeClr val="lt2"/>
              </a:solidFill>
              <a:prstDash val="solid"/>
              <a:round/>
              <a:headEnd len="sm" w="sm" type="none"/>
              <a:tailEnd len="sm" w="sm" type="none"/>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2ce361d1093_0_576"/>
            <p:cNvSpPr/>
            <p:nvPr/>
          </p:nvSpPr>
          <p:spPr>
            <a:xfrm>
              <a:off x="3289544" y="2399945"/>
              <a:ext cx="572400" cy="495900"/>
            </a:xfrm>
            <a:prstGeom prst="rect">
              <a:avLst/>
            </a:prstGeom>
            <a:noFill/>
            <a:ln>
              <a:noFill/>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4500"/>
                <a:buFont typeface="Arial"/>
                <a:buNone/>
              </a:pPr>
              <a:r>
                <a:rPr b="0" i="0" lang="en-US" sz="4500" u="none" cap="none" strike="noStrike">
                  <a:solidFill>
                    <a:srgbClr val="FFFFFF"/>
                  </a:solidFill>
                  <a:latin typeface="Roboto"/>
                  <a:ea typeface="Roboto"/>
                  <a:cs typeface="Roboto"/>
                  <a:sym typeface="Roboto"/>
                </a:rPr>
                <a:t> 4</a:t>
              </a:r>
              <a:endParaRPr b="0" i="0" sz="4500" u="none" cap="none" strike="noStrike">
                <a:solidFill>
                  <a:srgbClr val="FFFFFF"/>
                </a:solidFill>
                <a:latin typeface="Roboto"/>
                <a:ea typeface="Roboto"/>
                <a:cs typeface="Roboto"/>
                <a:sym typeface="Roboto"/>
              </a:endParaRPr>
            </a:p>
          </p:txBody>
        </p:sp>
      </p:grpSp>
      <p:sp>
        <p:nvSpPr>
          <p:cNvPr id="207" name="Google Shape;207;g2ce361d1093_0_576"/>
          <p:cNvSpPr/>
          <p:nvPr/>
        </p:nvSpPr>
        <p:spPr>
          <a:xfrm>
            <a:off x="5349562" y="2878788"/>
            <a:ext cx="9355800" cy="1856400"/>
          </a:xfrm>
          <a:prstGeom prst="rect">
            <a:avLst/>
          </a:prstGeom>
          <a:no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C57D3"/>
                </a:solidFill>
                <a:latin typeface="Roboto"/>
                <a:ea typeface="Roboto"/>
                <a:cs typeface="Roboto"/>
                <a:sym typeface="Roboto"/>
              </a:rPr>
              <a:t>To evaluate social media engagements to examine how they correlate to event ticket sales.</a:t>
            </a:r>
            <a:endParaRPr b="0" i="0" sz="2400" u="none" cap="none" strike="noStrike">
              <a:solidFill>
                <a:srgbClr val="0C57D3"/>
              </a:solidFill>
              <a:latin typeface="Roboto"/>
              <a:ea typeface="Roboto"/>
              <a:cs typeface="Roboto"/>
              <a:sym typeface="Roboto"/>
            </a:endParaRPr>
          </a:p>
        </p:txBody>
      </p:sp>
      <p:sp>
        <p:nvSpPr>
          <p:cNvPr id="208" name="Google Shape;208;g2ce361d1093_0_576"/>
          <p:cNvSpPr/>
          <p:nvPr/>
        </p:nvSpPr>
        <p:spPr>
          <a:xfrm>
            <a:off x="5481438" y="4737788"/>
            <a:ext cx="9223800" cy="1856400"/>
          </a:xfrm>
          <a:prstGeom prst="rect">
            <a:avLst/>
          </a:prstGeom>
          <a:no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C57D3"/>
                </a:solidFill>
                <a:latin typeface="Roboto"/>
                <a:ea typeface="Roboto"/>
                <a:cs typeface="Roboto"/>
                <a:sym typeface="Roboto"/>
              </a:rPr>
              <a:t>To evaluate social media engagements to examine how they correlate to merchandise sales.</a:t>
            </a:r>
            <a:endParaRPr b="0" i="0" sz="2400" u="none" cap="none" strike="noStrike">
              <a:solidFill>
                <a:srgbClr val="0C57D3"/>
              </a:solidFill>
              <a:latin typeface="Roboto"/>
              <a:ea typeface="Roboto"/>
              <a:cs typeface="Roboto"/>
              <a:sym typeface="Roboto"/>
            </a:endParaRPr>
          </a:p>
        </p:txBody>
      </p:sp>
      <p:sp>
        <p:nvSpPr>
          <p:cNvPr id="209" name="Google Shape;209;g2ce361d1093_0_576"/>
          <p:cNvSpPr/>
          <p:nvPr/>
        </p:nvSpPr>
        <p:spPr>
          <a:xfrm>
            <a:off x="5349550" y="7313412"/>
            <a:ext cx="9355800" cy="1521600"/>
          </a:xfrm>
          <a:prstGeom prst="rect">
            <a:avLst/>
          </a:prstGeom>
          <a:no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2400"/>
              <a:buFont typeface="Arial"/>
              <a:buNone/>
            </a:pPr>
            <a:r>
              <a:rPr i="0" lang="en-US" sz="2500" u="none" cap="none" strike="noStrike">
                <a:solidFill>
                  <a:srgbClr val="0C57D3"/>
                </a:solidFill>
                <a:latin typeface="Calibri"/>
                <a:ea typeface="Calibri"/>
                <a:cs typeface="Calibri"/>
                <a:sym typeface="Calibri"/>
              </a:rPr>
              <a:t>Monitor the follower and engagement metrics of NFL athletes and teams on their social media accounts to identify benchmarks and opportunities for marketing strategies.</a:t>
            </a:r>
            <a:endParaRPr i="0" sz="2500" u="none" cap="none" strike="noStrike">
              <a:solidFill>
                <a:srgbClr val="0C57D3"/>
              </a:solidFill>
              <a:latin typeface="Calibri"/>
              <a:ea typeface="Calibri"/>
              <a:cs typeface="Calibri"/>
              <a:sym typeface="Calibri"/>
            </a:endParaRPr>
          </a:p>
        </p:txBody>
      </p:sp>
      <p:grpSp>
        <p:nvGrpSpPr>
          <p:cNvPr id="210" name="Google Shape;210;g2ce361d1093_0_576"/>
          <p:cNvGrpSpPr/>
          <p:nvPr/>
        </p:nvGrpSpPr>
        <p:grpSpPr>
          <a:xfrm>
            <a:off x="3648429" y="5265334"/>
            <a:ext cx="11095489" cy="1859651"/>
            <a:chOff x="3289543" y="2322568"/>
            <a:chExt cx="4261432" cy="643500"/>
          </a:xfrm>
        </p:grpSpPr>
        <p:sp>
          <p:nvSpPr>
            <p:cNvPr id="211" name="Google Shape;211;g2ce361d1093_0_576"/>
            <p:cNvSpPr/>
            <p:nvPr/>
          </p:nvSpPr>
          <p:spPr>
            <a:xfrm>
              <a:off x="3728375" y="2322568"/>
              <a:ext cx="3822600" cy="643500"/>
            </a:xfrm>
            <a:prstGeom prst="rect">
              <a:avLst/>
            </a:prstGeom>
            <a:solidFill>
              <a:srgbClr val="EEEEEE"/>
            </a:solidFill>
            <a:ln cap="flat" cmpd="sng" w="9525">
              <a:solidFill>
                <a:schemeClr val="lt2"/>
              </a:solidFill>
              <a:prstDash val="solid"/>
              <a:round/>
              <a:headEnd len="sm" w="sm" type="none"/>
              <a:tailEnd len="sm" w="sm" type="none"/>
            </a:ln>
            <a:effectLst>
              <a:outerShdw blurRad="71438" rotWithShape="0" algn="bl" dist="28575">
                <a:srgbClr val="000000">
                  <a:alpha val="16862"/>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2ce361d1093_0_576"/>
            <p:cNvSpPr/>
            <p:nvPr/>
          </p:nvSpPr>
          <p:spPr>
            <a:xfrm rot="-5400000">
              <a:off x="3295243" y="2316870"/>
              <a:ext cx="643350" cy="654750"/>
            </a:xfrm>
            <a:prstGeom prst="flowChartOffpageConnector">
              <a:avLst/>
            </a:prstGeom>
            <a:solidFill>
              <a:srgbClr val="0071C9"/>
            </a:solidFill>
            <a:ln cap="flat" cmpd="sng" w="9525">
              <a:solidFill>
                <a:schemeClr val="lt2"/>
              </a:solidFill>
              <a:prstDash val="solid"/>
              <a:round/>
              <a:headEnd len="sm" w="sm" type="none"/>
              <a:tailEnd len="sm" w="sm" type="none"/>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2ce361d1093_0_576"/>
            <p:cNvSpPr/>
            <p:nvPr/>
          </p:nvSpPr>
          <p:spPr>
            <a:xfrm>
              <a:off x="3289544" y="2399945"/>
              <a:ext cx="572400" cy="495900"/>
            </a:xfrm>
            <a:prstGeom prst="rect">
              <a:avLst/>
            </a:prstGeom>
            <a:noFill/>
            <a:ln>
              <a:noFill/>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4500"/>
                <a:buFont typeface="Arial"/>
                <a:buNone/>
              </a:pPr>
              <a:r>
                <a:rPr b="0" i="0" lang="en-US" sz="4500" u="none" cap="none" strike="noStrike">
                  <a:solidFill>
                    <a:srgbClr val="FFFFFF"/>
                  </a:solidFill>
                  <a:latin typeface="Roboto"/>
                  <a:ea typeface="Roboto"/>
                  <a:cs typeface="Roboto"/>
                  <a:sym typeface="Roboto"/>
                </a:rPr>
                <a:t> 3</a:t>
              </a:r>
              <a:endParaRPr b="0" i="0" sz="4500" u="none" cap="none" strike="noStrike">
                <a:solidFill>
                  <a:srgbClr val="FFFFFF"/>
                </a:solidFill>
                <a:latin typeface="Roboto"/>
                <a:ea typeface="Roboto"/>
                <a:cs typeface="Roboto"/>
                <a:sym typeface="Roboto"/>
              </a:endParaRPr>
            </a:p>
          </p:txBody>
        </p:sp>
      </p:grpSp>
      <p:grpSp>
        <p:nvGrpSpPr>
          <p:cNvPr id="214" name="Google Shape;214;g2ce361d1093_0_576"/>
          <p:cNvGrpSpPr/>
          <p:nvPr/>
        </p:nvGrpSpPr>
        <p:grpSpPr>
          <a:xfrm>
            <a:off x="3648429" y="3405661"/>
            <a:ext cx="11095489" cy="1859651"/>
            <a:chOff x="3289543" y="2322568"/>
            <a:chExt cx="4261432" cy="643500"/>
          </a:xfrm>
        </p:grpSpPr>
        <p:sp>
          <p:nvSpPr>
            <p:cNvPr id="215" name="Google Shape;215;g2ce361d1093_0_576"/>
            <p:cNvSpPr/>
            <p:nvPr/>
          </p:nvSpPr>
          <p:spPr>
            <a:xfrm>
              <a:off x="3728375" y="2322568"/>
              <a:ext cx="3822600" cy="643500"/>
            </a:xfrm>
            <a:prstGeom prst="rect">
              <a:avLst/>
            </a:prstGeom>
            <a:solidFill>
              <a:srgbClr val="EEEEEE"/>
            </a:solidFill>
            <a:ln cap="flat" cmpd="sng" w="9525">
              <a:solidFill>
                <a:schemeClr val="lt2"/>
              </a:solidFill>
              <a:prstDash val="solid"/>
              <a:round/>
              <a:headEnd len="sm" w="sm" type="none"/>
              <a:tailEnd len="sm" w="sm" type="none"/>
            </a:ln>
            <a:effectLst>
              <a:outerShdw blurRad="71438" rotWithShape="0" algn="bl" dist="28575">
                <a:srgbClr val="000000">
                  <a:alpha val="16862"/>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ce361d1093_0_576"/>
            <p:cNvSpPr/>
            <p:nvPr/>
          </p:nvSpPr>
          <p:spPr>
            <a:xfrm rot="-5400000">
              <a:off x="3295243" y="2316870"/>
              <a:ext cx="643350" cy="654750"/>
            </a:xfrm>
            <a:prstGeom prst="flowChartOffpageConnector">
              <a:avLst/>
            </a:prstGeom>
            <a:solidFill>
              <a:srgbClr val="888888"/>
            </a:solidFill>
            <a:ln cap="flat" cmpd="sng" w="9525">
              <a:solidFill>
                <a:schemeClr val="lt2"/>
              </a:solidFill>
              <a:prstDash val="solid"/>
              <a:round/>
              <a:headEnd len="sm" w="sm" type="none"/>
              <a:tailEnd len="sm" w="sm" type="none"/>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2ce361d1093_0_576"/>
            <p:cNvSpPr/>
            <p:nvPr/>
          </p:nvSpPr>
          <p:spPr>
            <a:xfrm>
              <a:off x="3289544" y="2399945"/>
              <a:ext cx="572400" cy="495900"/>
            </a:xfrm>
            <a:prstGeom prst="rect">
              <a:avLst/>
            </a:prstGeom>
            <a:noFill/>
            <a:ln>
              <a:noFill/>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4500"/>
                <a:buFont typeface="Arial"/>
                <a:buNone/>
              </a:pPr>
              <a:r>
                <a:rPr b="0" i="0" lang="en-US" sz="4500" u="none" cap="none" strike="noStrike">
                  <a:solidFill>
                    <a:srgbClr val="FFFFFF"/>
                  </a:solidFill>
                  <a:latin typeface="Roboto"/>
                  <a:ea typeface="Roboto"/>
                  <a:cs typeface="Roboto"/>
                  <a:sym typeface="Roboto"/>
                </a:rPr>
                <a:t> 2</a:t>
              </a:r>
              <a:endParaRPr b="0" i="0" sz="4500" u="none" cap="none" strike="noStrike">
                <a:solidFill>
                  <a:srgbClr val="FFFFFF"/>
                </a:solidFill>
                <a:latin typeface="Roboto"/>
                <a:ea typeface="Roboto"/>
                <a:cs typeface="Roboto"/>
                <a:sym typeface="Roboto"/>
              </a:endParaRPr>
            </a:p>
          </p:txBody>
        </p:sp>
      </p:grpSp>
      <p:sp>
        <p:nvSpPr>
          <p:cNvPr id="218" name="Google Shape;218;g2ce361d1093_0_576"/>
          <p:cNvSpPr/>
          <p:nvPr/>
        </p:nvSpPr>
        <p:spPr>
          <a:xfrm>
            <a:off x="5349513" y="3479600"/>
            <a:ext cx="9356100" cy="1856100"/>
          </a:xfrm>
          <a:prstGeom prst="rect">
            <a:avLst/>
          </a:prstGeom>
          <a:no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2400"/>
              <a:buFont typeface="Arial"/>
              <a:buNone/>
            </a:pPr>
            <a:r>
              <a:t/>
            </a:r>
            <a:endParaRPr i="0" sz="2500" u="none" cap="none" strike="noStrike">
              <a:solidFill>
                <a:srgbClr val="0C57D3"/>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2200"/>
              <a:buFont typeface="Arial"/>
              <a:buNone/>
            </a:pPr>
            <a:r>
              <a:rPr i="0" lang="en-US" sz="2500" u="none" cap="none" strike="noStrike">
                <a:solidFill>
                  <a:srgbClr val="0C57D3"/>
                </a:solidFill>
                <a:latin typeface="Calibri"/>
                <a:ea typeface="Calibri"/>
                <a:cs typeface="Calibri"/>
                <a:sym typeface="Calibri"/>
              </a:rPr>
              <a:t>To evaluate social media engagements to examine how they correlate to event ticket sales.</a:t>
            </a:r>
            <a:r>
              <a:rPr i="0" lang="en-US" sz="2300" u="none" cap="none" strike="noStrike">
                <a:solidFill>
                  <a:srgbClr val="FFFBFB"/>
                </a:solidFill>
                <a:latin typeface="Calibri"/>
                <a:ea typeface="Calibri"/>
                <a:cs typeface="Calibri"/>
                <a:sym typeface="Calibri"/>
              </a:rPr>
              <a:t>.</a:t>
            </a:r>
            <a:endParaRPr i="0" sz="23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C57D3"/>
              </a:solidFill>
              <a:latin typeface="Roboto"/>
              <a:ea typeface="Roboto"/>
              <a:cs typeface="Roboto"/>
              <a:sym typeface="Roboto"/>
            </a:endParaRPr>
          </a:p>
        </p:txBody>
      </p:sp>
      <p:sp>
        <p:nvSpPr>
          <p:cNvPr id="219" name="Google Shape;219;g2ce361d1093_0_576"/>
          <p:cNvSpPr/>
          <p:nvPr/>
        </p:nvSpPr>
        <p:spPr>
          <a:xfrm>
            <a:off x="5349513" y="5340575"/>
            <a:ext cx="9356100" cy="1856100"/>
          </a:xfrm>
          <a:prstGeom prst="rect">
            <a:avLst/>
          </a:prstGeom>
          <a:no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chemeClr val="dk1"/>
              </a:buClr>
              <a:buSzPts val="2200"/>
              <a:buFont typeface="Arial"/>
              <a:buNone/>
            </a:pPr>
            <a:r>
              <a:rPr i="0" lang="en-US" sz="2500" u="none" cap="none" strike="noStrike">
                <a:solidFill>
                  <a:srgbClr val="0C57D3"/>
                </a:solidFill>
                <a:latin typeface="Calibri"/>
                <a:ea typeface="Calibri"/>
                <a:cs typeface="Calibri"/>
                <a:sym typeface="Calibri"/>
              </a:rPr>
              <a:t>To evaluate social media engagements to examine how they correlate to merchandise sales.</a:t>
            </a:r>
            <a:endParaRPr i="0" sz="2500" u="none" cap="none" strike="noStrike">
              <a:solidFill>
                <a:srgbClr val="0C57D3"/>
              </a:solidFill>
              <a:latin typeface="Calibri"/>
              <a:ea typeface="Calibri"/>
              <a:cs typeface="Calibri"/>
              <a:sym typeface="Calibri"/>
            </a:endParaRPr>
          </a:p>
        </p:txBody>
      </p:sp>
      <p:grpSp>
        <p:nvGrpSpPr>
          <p:cNvPr id="220" name="Google Shape;220;g2ce361d1093_0_576"/>
          <p:cNvGrpSpPr/>
          <p:nvPr/>
        </p:nvGrpSpPr>
        <p:grpSpPr>
          <a:xfrm>
            <a:off x="3648429" y="1623930"/>
            <a:ext cx="11095489" cy="1859665"/>
            <a:chOff x="3289543" y="2322568"/>
            <a:chExt cx="4261432" cy="643505"/>
          </a:xfrm>
        </p:grpSpPr>
        <p:sp>
          <p:nvSpPr>
            <p:cNvPr id="221" name="Google Shape;221;g2ce361d1093_0_576"/>
            <p:cNvSpPr/>
            <p:nvPr/>
          </p:nvSpPr>
          <p:spPr>
            <a:xfrm>
              <a:off x="3728375" y="2322568"/>
              <a:ext cx="3822600" cy="643500"/>
            </a:xfrm>
            <a:prstGeom prst="rect">
              <a:avLst/>
            </a:prstGeom>
            <a:solidFill>
              <a:srgbClr val="EEEEEE"/>
            </a:solidFill>
            <a:ln cap="flat" cmpd="sng" w="9525">
              <a:solidFill>
                <a:schemeClr val="lt2"/>
              </a:solidFill>
              <a:prstDash val="solid"/>
              <a:round/>
              <a:headEnd len="sm" w="sm" type="none"/>
              <a:tailEnd len="sm" w="sm" type="none"/>
            </a:ln>
            <a:effectLst>
              <a:outerShdw blurRad="71438" rotWithShape="0" algn="bl" dist="28575">
                <a:srgbClr val="000000">
                  <a:alpha val="16862"/>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2ce361d1093_0_576"/>
            <p:cNvSpPr/>
            <p:nvPr/>
          </p:nvSpPr>
          <p:spPr>
            <a:xfrm rot="-5400000">
              <a:off x="3295243" y="2316870"/>
              <a:ext cx="643350" cy="654750"/>
            </a:xfrm>
            <a:prstGeom prst="flowChartOffpageConnector">
              <a:avLst/>
            </a:prstGeom>
            <a:solidFill>
              <a:srgbClr val="0071C9"/>
            </a:solidFill>
            <a:ln cap="flat" cmpd="sng" w="9525">
              <a:solidFill>
                <a:schemeClr val="lt2"/>
              </a:solidFill>
              <a:prstDash val="solid"/>
              <a:round/>
              <a:headEnd len="sm" w="sm" type="none"/>
              <a:tailEnd len="sm" w="sm" type="none"/>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2ce361d1093_0_576"/>
            <p:cNvSpPr/>
            <p:nvPr/>
          </p:nvSpPr>
          <p:spPr>
            <a:xfrm>
              <a:off x="3289544" y="2399945"/>
              <a:ext cx="572400" cy="495900"/>
            </a:xfrm>
            <a:prstGeom prst="rect">
              <a:avLst/>
            </a:prstGeom>
            <a:noFill/>
            <a:ln>
              <a:noFill/>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4500"/>
                <a:buFont typeface="Arial"/>
                <a:buNone/>
              </a:pPr>
              <a:r>
                <a:rPr b="0" i="0" lang="en-US" sz="4500" u="none" cap="none" strike="noStrike">
                  <a:solidFill>
                    <a:srgbClr val="FFFFFF"/>
                  </a:solidFill>
                  <a:latin typeface="Roboto"/>
                  <a:ea typeface="Roboto"/>
                  <a:cs typeface="Roboto"/>
                  <a:sym typeface="Roboto"/>
                </a:rPr>
                <a:t> 1</a:t>
              </a:r>
              <a:endParaRPr b="0" i="0" sz="4500" u="none" cap="none" strike="noStrike">
                <a:solidFill>
                  <a:srgbClr val="FFFFFF"/>
                </a:solidFill>
                <a:latin typeface="Roboto"/>
                <a:ea typeface="Roboto"/>
                <a:cs typeface="Roboto"/>
                <a:sym typeface="Roboto"/>
              </a:endParaRPr>
            </a:p>
          </p:txBody>
        </p:sp>
        <p:sp>
          <p:nvSpPr>
            <p:cNvPr id="224" name="Google Shape;224;g2ce361d1093_0_576"/>
            <p:cNvSpPr/>
            <p:nvPr/>
          </p:nvSpPr>
          <p:spPr>
            <a:xfrm>
              <a:off x="3942857" y="2323773"/>
              <a:ext cx="3593400" cy="642300"/>
            </a:xfrm>
            <a:prstGeom prst="rect">
              <a:avLst/>
            </a:prstGeom>
            <a:no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2400"/>
                <a:buFont typeface="Arial"/>
                <a:buNone/>
              </a:pPr>
              <a:r>
                <a:rPr i="0" lang="en-US" sz="2500" u="none" cap="none" strike="noStrike">
                  <a:solidFill>
                    <a:srgbClr val="0C57D3"/>
                  </a:solidFill>
                  <a:latin typeface="Calibri"/>
                  <a:ea typeface="Calibri"/>
                  <a:cs typeface="Calibri"/>
                  <a:sym typeface="Calibri"/>
                </a:rPr>
                <a:t>Use social media account data to measure participation via engagement metrics.</a:t>
              </a:r>
              <a:endParaRPr i="0" sz="2500" u="none" cap="none" strike="noStrike">
                <a:solidFill>
                  <a:srgbClr val="0C57D3"/>
                </a:solidFill>
                <a:latin typeface="Calibri"/>
                <a:ea typeface="Calibri"/>
                <a:cs typeface="Calibri"/>
                <a:sym typeface="Calibri"/>
              </a:endParaRPr>
            </a:p>
          </p:txBody>
        </p:sp>
      </p:grpSp>
      <p:sp>
        <p:nvSpPr>
          <p:cNvPr id="225" name="Google Shape;225;g2ce361d1093_0_576"/>
          <p:cNvSpPr/>
          <p:nvPr/>
        </p:nvSpPr>
        <p:spPr>
          <a:xfrm>
            <a:off x="16269600" y="2230800"/>
            <a:ext cx="5582629" cy="5332999"/>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sp>
        <p:nvSpPr>
          <p:cNvPr id="226" name="Google Shape;226;g2ce361d1093_0_576"/>
          <p:cNvSpPr/>
          <p:nvPr/>
        </p:nvSpPr>
        <p:spPr>
          <a:xfrm>
            <a:off x="-3459875" y="1637175"/>
            <a:ext cx="5582629" cy="5332999"/>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pic>
        <p:nvPicPr>
          <p:cNvPr id="227" name="Google Shape;227;g2ce361d1093_0_576"/>
          <p:cNvPicPr preferRelativeResize="0"/>
          <p:nvPr/>
        </p:nvPicPr>
        <p:blipFill rotWithShape="1">
          <a:blip r:embed="rId4">
            <a:alphaModFix/>
          </a:blip>
          <a:srcRect b="0" l="0" r="0" t="0"/>
          <a:stretch/>
        </p:blipFill>
        <p:spPr>
          <a:xfrm>
            <a:off x="6694272" y="284699"/>
            <a:ext cx="1374519" cy="1021125"/>
          </a:xfrm>
          <a:prstGeom prst="rect">
            <a:avLst/>
          </a:prstGeom>
          <a:noFill/>
          <a:ln>
            <a:noFill/>
          </a:ln>
        </p:spPr>
      </p:pic>
      <p:pic>
        <p:nvPicPr>
          <p:cNvPr id="228" name="Google Shape;228;g2ce361d1093_0_576"/>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229" name="Google Shape;229;g2ce361d1093_0_576"/>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233" name="Shape 233"/>
        <p:cNvGrpSpPr/>
        <p:nvPr/>
      </p:nvGrpSpPr>
      <p:grpSpPr>
        <a:xfrm>
          <a:off x="0" y="0"/>
          <a:ext cx="0" cy="0"/>
          <a:chOff x="0" y="0"/>
          <a:chExt cx="0" cy="0"/>
        </a:xfrm>
      </p:grpSpPr>
      <p:sp>
        <p:nvSpPr>
          <p:cNvPr id="234" name="Google Shape;234;g26f17dd43ba_0_41"/>
          <p:cNvSpPr txBox="1"/>
          <p:nvPr/>
        </p:nvSpPr>
        <p:spPr>
          <a:xfrm>
            <a:off x="5411559" y="6688501"/>
            <a:ext cx="3574200" cy="578400"/>
          </a:xfrm>
          <a:prstGeom prst="rect">
            <a:avLst/>
          </a:prstGeom>
          <a:noFill/>
          <a:ln cap="flat" cmpd="sng" w="9525">
            <a:solidFill>
              <a:schemeClr val="lt2"/>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38009"/>
              </a:lnSpc>
              <a:spcBef>
                <a:spcPts val="0"/>
              </a:spcBef>
              <a:spcAft>
                <a:spcPts val="0"/>
              </a:spcAft>
              <a:buClr>
                <a:srgbClr val="000000"/>
              </a:buClr>
              <a:buSzPts val="3757"/>
              <a:buFont typeface="Arial"/>
              <a:buNone/>
            </a:pPr>
            <a:r>
              <a:rPr b="1" i="0" lang="en-US" sz="3757" u="none" cap="none" strike="noStrike">
                <a:solidFill>
                  <a:srgbClr val="051D40"/>
                </a:solidFill>
                <a:latin typeface="DM Sans"/>
                <a:ea typeface="DM Sans"/>
                <a:cs typeface="DM Sans"/>
                <a:sym typeface="DM Sans"/>
              </a:rPr>
              <a:t>Objective 3</a:t>
            </a:r>
            <a:endParaRPr b="0" i="0" sz="1400" u="none" cap="none" strike="noStrike">
              <a:solidFill>
                <a:srgbClr val="000000"/>
              </a:solidFill>
              <a:latin typeface="Arial"/>
              <a:ea typeface="Arial"/>
              <a:cs typeface="Arial"/>
              <a:sym typeface="Arial"/>
            </a:endParaRPr>
          </a:p>
        </p:txBody>
      </p:sp>
      <p:sp>
        <p:nvSpPr>
          <p:cNvPr id="235" name="Google Shape;235;g26f17dd43ba_0_41"/>
          <p:cNvSpPr txBox="1"/>
          <p:nvPr/>
        </p:nvSpPr>
        <p:spPr>
          <a:xfrm>
            <a:off x="177226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6</a:t>
            </a:r>
            <a:endParaRPr b="1" i="0" sz="3200" u="none" cap="none" strike="noStrike">
              <a:solidFill>
                <a:schemeClr val="lt1"/>
              </a:solidFill>
              <a:latin typeface="Calibri"/>
              <a:ea typeface="Calibri"/>
              <a:cs typeface="Calibri"/>
              <a:sym typeface="Calibri"/>
            </a:endParaRPr>
          </a:p>
        </p:txBody>
      </p:sp>
      <p:sp>
        <p:nvSpPr>
          <p:cNvPr id="236" name="Google Shape;236;g26f17dd43ba_0_41"/>
          <p:cNvSpPr/>
          <p:nvPr/>
        </p:nvSpPr>
        <p:spPr>
          <a:xfrm>
            <a:off x="12173450" y="-1010568"/>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sp>
        <p:nvSpPr>
          <p:cNvPr id="237" name="Google Shape;237;g26f17dd43ba_0_41"/>
          <p:cNvSpPr/>
          <p:nvPr/>
        </p:nvSpPr>
        <p:spPr>
          <a:xfrm>
            <a:off x="15183100" y="-1010568"/>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sp>
        <p:nvSpPr>
          <p:cNvPr id="238" name="Google Shape;238;g26f17dd43ba_0_41"/>
          <p:cNvSpPr/>
          <p:nvPr/>
        </p:nvSpPr>
        <p:spPr>
          <a:xfrm>
            <a:off x="11919738" y="8723032"/>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sp>
        <p:nvSpPr>
          <p:cNvPr id="239" name="Google Shape;239;g26f17dd43ba_0_41"/>
          <p:cNvSpPr/>
          <p:nvPr/>
        </p:nvSpPr>
        <p:spPr>
          <a:xfrm>
            <a:off x="14821188" y="8700982"/>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grpSp>
        <p:nvGrpSpPr>
          <p:cNvPr id="240" name="Google Shape;240;g26f17dd43ba_0_41"/>
          <p:cNvGrpSpPr/>
          <p:nvPr/>
        </p:nvGrpSpPr>
        <p:grpSpPr>
          <a:xfrm>
            <a:off x="3648304" y="7227719"/>
            <a:ext cx="11095489" cy="1859651"/>
            <a:chOff x="3289543" y="2322568"/>
            <a:chExt cx="4261432" cy="643500"/>
          </a:xfrm>
        </p:grpSpPr>
        <p:sp>
          <p:nvSpPr>
            <p:cNvPr id="241" name="Google Shape;241;g26f17dd43ba_0_41"/>
            <p:cNvSpPr/>
            <p:nvPr/>
          </p:nvSpPr>
          <p:spPr>
            <a:xfrm>
              <a:off x="3728375" y="2322568"/>
              <a:ext cx="3822600" cy="643500"/>
            </a:xfrm>
            <a:prstGeom prst="rect">
              <a:avLst/>
            </a:prstGeom>
            <a:solidFill>
              <a:srgbClr val="EEEEEE"/>
            </a:solidFill>
            <a:ln cap="flat" cmpd="sng" w="9525">
              <a:solidFill>
                <a:schemeClr val="lt2"/>
              </a:solidFill>
              <a:prstDash val="solid"/>
              <a:round/>
              <a:headEnd len="sm" w="sm" type="none"/>
              <a:tailEnd len="sm" w="sm" type="none"/>
            </a:ln>
            <a:effectLst>
              <a:outerShdw blurRad="71438" rotWithShape="0" algn="bl" dist="28575">
                <a:srgbClr val="000000">
                  <a:alpha val="16862"/>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6f17dd43ba_0_41"/>
            <p:cNvSpPr/>
            <p:nvPr/>
          </p:nvSpPr>
          <p:spPr>
            <a:xfrm rot="-5400000">
              <a:off x="3295243" y="2316870"/>
              <a:ext cx="643350" cy="654750"/>
            </a:xfrm>
            <a:prstGeom prst="flowChartOffpageConnector">
              <a:avLst/>
            </a:prstGeom>
            <a:solidFill>
              <a:srgbClr val="888888"/>
            </a:solidFill>
            <a:ln cap="flat" cmpd="sng" w="9525">
              <a:solidFill>
                <a:schemeClr val="lt2"/>
              </a:solidFill>
              <a:prstDash val="solid"/>
              <a:round/>
              <a:headEnd len="sm" w="sm" type="none"/>
              <a:tailEnd len="sm" w="sm" type="none"/>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26f17dd43ba_0_41"/>
            <p:cNvSpPr/>
            <p:nvPr/>
          </p:nvSpPr>
          <p:spPr>
            <a:xfrm>
              <a:off x="3289544" y="2399945"/>
              <a:ext cx="572400" cy="495900"/>
            </a:xfrm>
            <a:prstGeom prst="rect">
              <a:avLst/>
            </a:prstGeom>
            <a:noFill/>
            <a:ln>
              <a:noFill/>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4500"/>
                <a:buFont typeface="Arial"/>
                <a:buNone/>
              </a:pPr>
              <a:r>
                <a:rPr b="0" i="0" lang="en-US" sz="4500" u="none" cap="none" strike="noStrike">
                  <a:solidFill>
                    <a:srgbClr val="FFFFFF"/>
                  </a:solidFill>
                  <a:latin typeface="Roboto"/>
                  <a:ea typeface="Roboto"/>
                  <a:cs typeface="Roboto"/>
                  <a:sym typeface="Roboto"/>
                </a:rPr>
                <a:t> 8</a:t>
              </a:r>
              <a:endParaRPr b="0" i="0" sz="4500" u="none" cap="none" strike="noStrike">
                <a:solidFill>
                  <a:srgbClr val="FFFFFF"/>
                </a:solidFill>
                <a:latin typeface="Roboto"/>
                <a:ea typeface="Roboto"/>
                <a:cs typeface="Roboto"/>
                <a:sym typeface="Roboto"/>
              </a:endParaRPr>
            </a:p>
          </p:txBody>
        </p:sp>
      </p:grpSp>
      <p:sp>
        <p:nvSpPr>
          <p:cNvPr id="244" name="Google Shape;244;g26f17dd43ba_0_41"/>
          <p:cNvSpPr/>
          <p:nvPr/>
        </p:nvSpPr>
        <p:spPr>
          <a:xfrm>
            <a:off x="5349537" y="3510875"/>
            <a:ext cx="9355800" cy="1856400"/>
          </a:xfrm>
          <a:prstGeom prst="rect">
            <a:avLst/>
          </a:prstGeom>
          <a:no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C57D3"/>
                </a:solidFill>
                <a:latin typeface="Roboto"/>
                <a:ea typeface="Roboto"/>
                <a:cs typeface="Roboto"/>
                <a:sym typeface="Roboto"/>
              </a:rPr>
              <a:t>To evaluate social media engagements to examine how they correlate to event ticket sales.</a:t>
            </a:r>
            <a:endParaRPr b="0" i="0" sz="2400" u="none" cap="none" strike="noStrike">
              <a:solidFill>
                <a:srgbClr val="0C57D3"/>
              </a:solidFill>
              <a:latin typeface="Roboto"/>
              <a:ea typeface="Roboto"/>
              <a:cs typeface="Roboto"/>
              <a:sym typeface="Roboto"/>
            </a:endParaRPr>
          </a:p>
        </p:txBody>
      </p:sp>
      <p:sp>
        <p:nvSpPr>
          <p:cNvPr id="245" name="Google Shape;245;g26f17dd43ba_0_41"/>
          <p:cNvSpPr/>
          <p:nvPr/>
        </p:nvSpPr>
        <p:spPr>
          <a:xfrm>
            <a:off x="5481413" y="5369875"/>
            <a:ext cx="9223800" cy="1856400"/>
          </a:xfrm>
          <a:prstGeom prst="rect">
            <a:avLst/>
          </a:prstGeom>
          <a:no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C57D3"/>
                </a:solidFill>
                <a:latin typeface="Roboto"/>
                <a:ea typeface="Roboto"/>
                <a:cs typeface="Roboto"/>
                <a:sym typeface="Roboto"/>
              </a:rPr>
              <a:t>To evaluate social media engagements to examine how they correlate to merchandise sales.</a:t>
            </a:r>
            <a:endParaRPr b="0" i="0" sz="2400" u="none" cap="none" strike="noStrike">
              <a:solidFill>
                <a:srgbClr val="0C57D3"/>
              </a:solidFill>
              <a:latin typeface="Roboto"/>
              <a:ea typeface="Roboto"/>
              <a:cs typeface="Roboto"/>
              <a:sym typeface="Roboto"/>
            </a:endParaRPr>
          </a:p>
        </p:txBody>
      </p:sp>
      <p:sp>
        <p:nvSpPr>
          <p:cNvPr id="246" name="Google Shape;246;g26f17dd43ba_0_41"/>
          <p:cNvSpPr/>
          <p:nvPr/>
        </p:nvSpPr>
        <p:spPr>
          <a:xfrm>
            <a:off x="5388088" y="7229450"/>
            <a:ext cx="9355800" cy="1856400"/>
          </a:xfrm>
          <a:prstGeom prst="rect">
            <a:avLst/>
          </a:prstGeom>
          <a:noFill/>
          <a:ln cap="flat" cmpd="sng" w="9525">
            <a:solidFill>
              <a:schemeClr val="lt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chemeClr val="dk1"/>
              </a:buClr>
              <a:buSzPts val="2200"/>
              <a:buFont typeface="Arial"/>
              <a:buNone/>
            </a:pPr>
            <a:r>
              <a:rPr i="0" lang="en-US" sz="2500" u="none" cap="none" strike="noStrike">
                <a:solidFill>
                  <a:srgbClr val="0C57D3"/>
                </a:solidFill>
                <a:latin typeface="Calibri"/>
                <a:ea typeface="Calibri"/>
                <a:cs typeface="Calibri"/>
                <a:sym typeface="Calibri"/>
              </a:rPr>
              <a:t>Maintain accurate and current data about NFL teams, athletes, coaches, &amp; industry social media accounts and sales to preserve data integrity within a centralized database.</a:t>
            </a:r>
            <a:endParaRPr i="0" sz="2500" u="none" cap="none" strike="noStrike">
              <a:solidFill>
                <a:srgbClr val="0C57D3"/>
              </a:solidFill>
              <a:latin typeface="Calibri"/>
              <a:ea typeface="Calibri"/>
              <a:cs typeface="Calibri"/>
              <a:sym typeface="Calibri"/>
            </a:endParaRPr>
          </a:p>
        </p:txBody>
      </p:sp>
      <p:grpSp>
        <p:nvGrpSpPr>
          <p:cNvPr id="247" name="Google Shape;247;g26f17dd43ba_0_41"/>
          <p:cNvGrpSpPr/>
          <p:nvPr/>
        </p:nvGrpSpPr>
        <p:grpSpPr>
          <a:xfrm>
            <a:off x="3648304" y="5368046"/>
            <a:ext cx="11095489" cy="1859651"/>
            <a:chOff x="3289543" y="2322568"/>
            <a:chExt cx="4261432" cy="643500"/>
          </a:xfrm>
        </p:grpSpPr>
        <p:sp>
          <p:nvSpPr>
            <p:cNvPr id="248" name="Google Shape;248;g26f17dd43ba_0_41"/>
            <p:cNvSpPr/>
            <p:nvPr/>
          </p:nvSpPr>
          <p:spPr>
            <a:xfrm>
              <a:off x="3728375" y="2322568"/>
              <a:ext cx="3822600" cy="643500"/>
            </a:xfrm>
            <a:prstGeom prst="rect">
              <a:avLst/>
            </a:prstGeom>
            <a:solidFill>
              <a:srgbClr val="EEEEEE"/>
            </a:solidFill>
            <a:ln cap="flat" cmpd="sng" w="9525">
              <a:solidFill>
                <a:schemeClr val="lt2"/>
              </a:solidFill>
              <a:prstDash val="solid"/>
              <a:round/>
              <a:headEnd len="sm" w="sm" type="none"/>
              <a:tailEnd len="sm" w="sm" type="none"/>
            </a:ln>
            <a:effectLst>
              <a:outerShdw blurRad="71438" rotWithShape="0" algn="bl" dist="28575">
                <a:srgbClr val="000000">
                  <a:alpha val="16862"/>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26f17dd43ba_0_41"/>
            <p:cNvSpPr/>
            <p:nvPr/>
          </p:nvSpPr>
          <p:spPr>
            <a:xfrm rot="-5400000">
              <a:off x="3295243" y="2316870"/>
              <a:ext cx="643350" cy="654750"/>
            </a:xfrm>
            <a:prstGeom prst="flowChartOffpageConnector">
              <a:avLst/>
            </a:prstGeom>
            <a:solidFill>
              <a:srgbClr val="0071C9"/>
            </a:solidFill>
            <a:ln cap="flat" cmpd="sng" w="9525">
              <a:solidFill>
                <a:schemeClr val="lt2"/>
              </a:solidFill>
              <a:prstDash val="solid"/>
              <a:round/>
              <a:headEnd len="sm" w="sm" type="none"/>
              <a:tailEnd len="sm" w="sm" type="none"/>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26f17dd43ba_0_41"/>
            <p:cNvSpPr/>
            <p:nvPr/>
          </p:nvSpPr>
          <p:spPr>
            <a:xfrm>
              <a:off x="3289544" y="2399945"/>
              <a:ext cx="572400" cy="495900"/>
            </a:xfrm>
            <a:prstGeom prst="rect">
              <a:avLst/>
            </a:prstGeom>
            <a:noFill/>
            <a:ln>
              <a:noFill/>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4500"/>
                <a:buFont typeface="Arial"/>
                <a:buNone/>
              </a:pPr>
              <a:r>
                <a:rPr b="0" i="0" lang="en-US" sz="4500" u="none" cap="none" strike="noStrike">
                  <a:solidFill>
                    <a:srgbClr val="FFFFFF"/>
                  </a:solidFill>
                  <a:latin typeface="Roboto"/>
                  <a:ea typeface="Roboto"/>
                  <a:cs typeface="Roboto"/>
                  <a:sym typeface="Roboto"/>
                </a:rPr>
                <a:t> 7</a:t>
              </a:r>
              <a:endParaRPr b="0" i="0" sz="4500" u="none" cap="none" strike="noStrike">
                <a:solidFill>
                  <a:srgbClr val="FFFFFF"/>
                </a:solidFill>
                <a:latin typeface="Roboto"/>
                <a:ea typeface="Roboto"/>
                <a:cs typeface="Roboto"/>
                <a:sym typeface="Roboto"/>
              </a:endParaRPr>
            </a:p>
          </p:txBody>
        </p:sp>
      </p:grpSp>
      <p:grpSp>
        <p:nvGrpSpPr>
          <p:cNvPr id="251" name="Google Shape;251;g26f17dd43ba_0_41"/>
          <p:cNvGrpSpPr/>
          <p:nvPr/>
        </p:nvGrpSpPr>
        <p:grpSpPr>
          <a:xfrm>
            <a:off x="3648304" y="3508374"/>
            <a:ext cx="11095489" cy="1859651"/>
            <a:chOff x="3289543" y="2322568"/>
            <a:chExt cx="4261432" cy="643500"/>
          </a:xfrm>
        </p:grpSpPr>
        <p:sp>
          <p:nvSpPr>
            <p:cNvPr id="252" name="Google Shape;252;g26f17dd43ba_0_41"/>
            <p:cNvSpPr/>
            <p:nvPr/>
          </p:nvSpPr>
          <p:spPr>
            <a:xfrm>
              <a:off x="3728375" y="2322568"/>
              <a:ext cx="3822600" cy="643500"/>
            </a:xfrm>
            <a:prstGeom prst="rect">
              <a:avLst/>
            </a:prstGeom>
            <a:solidFill>
              <a:srgbClr val="EEEEEE"/>
            </a:solidFill>
            <a:ln cap="flat" cmpd="sng" w="9525">
              <a:solidFill>
                <a:schemeClr val="lt2"/>
              </a:solidFill>
              <a:prstDash val="solid"/>
              <a:round/>
              <a:headEnd len="sm" w="sm" type="none"/>
              <a:tailEnd len="sm" w="sm" type="none"/>
            </a:ln>
            <a:effectLst>
              <a:outerShdw blurRad="71438" rotWithShape="0" algn="bl" dist="28575">
                <a:srgbClr val="000000">
                  <a:alpha val="16862"/>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26f17dd43ba_0_41"/>
            <p:cNvSpPr/>
            <p:nvPr/>
          </p:nvSpPr>
          <p:spPr>
            <a:xfrm rot="-5400000">
              <a:off x="3295243" y="2316870"/>
              <a:ext cx="643350" cy="654750"/>
            </a:xfrm>
            <a:prstGeom prst="flowChartOffpageConnector">
              <a:avLst/>
            </a:prstGeom>
            <a:solidFill>
              <a:srgbClr val="888888"/>
            </a:solidFill>
            <a:ln cap="flat" cmpd="sng" w="9525">
              <a:solidFill>
                <a:schemeClr val="lt2"/>
              </a:solidFill>
              <a:prstDash val="solid"/>
              <a:round/>
              <a:headEnd len="sm" w="sm" type="none"/>
              <a:tailEnd len="sm" w="sm" type="none"/>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26f17dd43ba_0_41"/>
            <p:cNvSpPr/>
            <p:nvPr/>
          </p:nvSpPr>
          <p:spPr>
            <a:xfrm>
              <a:off x="3289544" y="2399945"/>
              <a:ext cx="572400" cy="495900"/>
            </a:xfrm>
            <a:prstGeom prst="rect">
              <a:avLst/>
            </a:prstGeom>
            <a:noFill/>
            <a:ln>
              <a:noFill/>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4500"/>
                <a:buFont typeface="Arial"/>
                <a:buNone/>
              </a:pPr>
              <a:r>
                <a:rPr b="0" i="0" lang="en-US" sz="4500" u="none" cap="none" strike="noStrike">
                  <a:solidFill>
                    <a:srgbClr val="FFFFFF"/>
                  </a:solidFill>
                  <a:latin typeface="Roboto"/>
                  <a:ea typeface="Roboto"/>
                  <a:cs typeface="Roboto"/>
                  <a:sym typeface="Roboto"/>
                </a:rPr>
                <a:t> 6</a:t>
              </a:r>
              <a:endParaRPr b="0" i="0" sz="4500" u="none" cap="none" strike="noStrike">
                <a:solidFill>
                  <a:srgbClr val="FFFFFF"/>
                </a:solidFill>
                <a:latin typeface="Roboto"/>
                <a:ea typeface="Roboto"/>
                <a:cs typeface="Roboto"/>
                <a:sym typeface="Roboto"/>
              </a:endParaRPr>
            </a:p>
          </p:txBody>
        </p:sp>
      </p:grpSp>
      <p:sp>
        <p:nvSpPr>
          <p:cNvPr id="255" name="Google Shape;255;g26f17dd43ba_0_41"/>
          <p:cNvSpPr/>
          <p:nvPr/>
        </p:nvSpPr>
        <p:spPr>
          <a:xfrm>
            <a:off x="5349388" y="3506112"/>
            <a:ext cx="9356100" cy="1856100"/>
          </a:xfrm>
          <a:prstGeom prst="rect">
            <a:avLst/>
          </a:prstGeom>
          <a:no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2400"/>
              <a:buFont typeface="Arial"/>
              <a:buNone/>
            </a:pPr>
            <a:r>
              <a:t/>
            </a:r>
            <a:endParaRPr i="0" sz="2500" u="none" cap="none" strike="noStrike">
              <a:solidFill>
                <a:srgbClr val="0C57D3"/>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i="0" lang="en-US" sz="2500" u="none" cap="none" strike="noStrike">
                <a:solidFill>
                  <a:srgbClr val="0C57D3"/>
                </a:solidFill>
                <a:latin typeface="Calibri"/>
                <a:ea typeface="Calibri"/>
                <a:cs typeface="Calibri"/>
                <a:sym typeface="Calibri"/>
              </a:rPr>
              <a:t>To evaluate coach ranking and demographic data to examine how they correlate to fan participation and team sales. </a:t>
            </a:r>
            <a:endParaRPr i="0" sz="23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C57D3"/>
              </a:solidFill>
              <a:latin typeface="Roboto"/>
              <a:ea typeface="Roboto"/>
              <a:cs typeface="Roboto"/>
              <a:sym typeface="Roboto"/>
            </a:endParaRPr>
          </a:p>
        </p:txBody>
      </p:sp>
      <p:sp>
        <p:nvSpPr>
          <p:cNvPr id="256" name="Google Shape;256;g26f17dd43ba_0_41"/>
          <p:cNvSpPr/>
          <p:nvPr/>
        </p:nvSpPr>
        <p:spPr>
          <a:xfrm>
            <a:off x="5387938" y="5448825"/>
            <a:ext cx="9356100" cy="1856100"/>
          </a:xfrm>
          <a:prstGeom prst="rect">
            <a:avLst/>
          </a:prstGeom>
          <a:no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2400"/>
              <a:buFont typeface="Arial"/>
              <a:buNone/>
            </a:pPr>
            <a:r>
              <a:rPr i="0" lang="en-US" sz="2500" u="none" cap="none" strike="noStrike">
                <a:solidFill>
                  <a:srgbClr val="0C57D3"/>
                </a:solidFill>
                <a:latin typeface="Calibri"/>
                <a:ea typeface="Calibri"/>
                <a:cs typeface="Calibri"/>
                <a:sym typeface="Calibri"/>
              </a:rPr>
              <a:t>To evaluate how current social media marketing efforts from teams are influencing female merchandise sales.</a:t>
            </a:r>
            <a:endParaRPr i="0" sz="2500" u="none" cap="none" strike="noStrike">
              <a:solidFill>
                <a:srgbClr val="0C57D3"/>
              </a:solidFill>
              <a:latin typeface="Calibri"/>
              <a:ea typeface="Calibri"/>
              <a:cs typeface="Calibri"/>
              <a:sym typeface="Calibri"/>
            </a:endParaRPr>
          </a:p>
        </p:txBody>
      </p:sp>
      <p:grpSp>
        <p:nvGrpSpPr>
          <p:cNvPr id="257" name="Google Shape;257;g26f17dd43ba_0_41"/>
          <p:cNvGrpSpPr/>
          <p:nvPr/>
        </p:nvGrpSpPr>
        <p:grpSpPr>
          <a:xfrm>
            <a:off x="3648304" y="1650442"/>
            <a:ext cx="11095489" cy="1859665"/>
            <a:chOff x="3289543" y="2322568"/>
            <a:chExt cx="4261432" cy="643505"/>
          </a:xfrm>
        </p:grpSpPr>
        <p:sp>
          <p:nvSpPr>
            <p:cNvPr id="258" name="Google Shape;258;g26f17dd43ba_0_41"/>
            <p:cNvSpPr/>
            <p:nvPr/>
          </p:nvSpPr>
          <p:spPr>
            <a:xfrm>
              <a:off x="3728375" y="2322568"/>
              <a:ext cx="3822600" cy="643500"/>
            </a:xfrm>
            <a:prstGeom prst="rect">
              <a:avLst/>
            </a:prstGeom>
            <a:solidFill>
              <a:srgbClr val="EEEEEE"/>
            </a:solidFill>
            <a:ln cap="flat" cmpd="sng" w="9525">
              <a:solidFill>
                <a:schemeClr val="lt2"/>
              </a:solidFill>
              <a:prstDash val="solid"/>
              <a:round/>
              <a:headEnd len="sm" w="sm" type="none"/>
              <a:tailEnd len="sm" w="sm" type="none"/>
            </a:ln>
            <a:effectLst>
              <a:outerShdw blurRad="71438" rotWithShape="0" algn="bl" dist="28575">
                <a:srgbClr val="000000">
                  <a:alpha val="16862"/>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26f17dd43ba_0_41"/>
            <p:cNvSpPr/>
            <p:nvPr/>
          </p:nvSpPr>
          <p:spPr>
            <a:xfrm rot="-5400000">
              <a:off x="3295243" y="2316870"/>
              <a:ext cx="643350" cy="654750"/>
            </a:xfrm>
            <a:prstGeom prst="flowChartOffpageConnector">
              <a:avLst/>
            </a:prstGeom>
            <a:solidFill>
              <a:srgbClr val="0071C9"/>
            </a:solidFill>
            <a:ln cap="flat" cmpd="sng" w="9525">
              <a:solidFill>
                <a:schemeClr val="lt2"/>
              </a:solidFill>
              <a:prstDash val="solid"/>
              <a:round/>
              <a:headEnd len="sm" w="sm" type="none"/>
              <a:tailEnd len="sm" w="sm" type="none"/>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26f17dd43ba_0_41"/>
            <p:cNvSpPr/>
            <p:nvPr/>
          </p:nvSpPr>
          <p:spPr>
            <a:xfrm>
              <a:off x="3289544" y="2399945"/>
              <a:ext cx="572400" cy="495900"/>
            </a:xfrm>
            <a:prstGeom prst="rect">
              <a:avLst/>
            </a:prstGeom>
            <a:noFill/>
            <a:ln>
              <a:noFill/>
            </a:ln>
            <a:effectLst>
              <a:outerShdw blurRad="57150" rotWithShape="0" algn="bl" dist="19050">
                <a:srgbClr val="000000">
                  <a:alpha val="49803"/>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rgbClr val="000000"/>
                </a:buClr>
                <a:buSzPts val="4500"/>
                <a:buFont typeface="Arial"/>
                <a:buNone/>
              </a:pPr>
              <a:r>
                <a:rPr b="0" i="0" lang="en-US" sz="4500" u="none" cap="none" strike="noStrike">
                  <a:solidFill>
                    <a:srgbClr val="FFFFFF"/>
                  </a:solidFill>
                  <a:latin typeface="Roboto"/>
                  <a:ea typeface="Roboto"/>
                  <a:cs typeface="Roboto"/>
                  <a:sym typeface="Roboto"/>
                </a:rPr>
                <a:t> 5</a:t>
              </a:r>
              <a:endParaRPr b="0" i="0" sz="4500" u="none" cap="none" strike="noStrike">
                <a:solidFill>
                  <a:srgbClr val="FFFFFF"/>
                </a:solidFill>
                <a:latin typeface="Roboto"/>
                <a:ea typeface="Roboto"/>
                <a:cs typeface="Roboto"/>
                <a:sym typeface="Roboto"/>
              </a:endParaRPr>
            </a:p>
          </p:txBody>
        </p:sp>
        <p:sp>
          <p:nvSpPr>
            <p:cNvPr id="261" name="Google Shape;261;g26f17dd43ba_0_41"/>
            <p:cNvSpPr/>
            <p:nvPr/>
          </p:nvSpPr>
          <p:spPr>
            <a:xfrm>
              <a:off x="3942857" y="2323773"/>
              <a:ext cx="3593400" cy="642300"/>
            </a:xfrm>
            <a:prstGeom prst="rect">
              <a:avLst/>
            </a:prstGeom>
            <a:no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182850" lIns="182850" spcFirstLastPara="1" rIns="182850" wrap="square" tIns="182850">
              <a:noAutofit/>
            </a:bodyPr>
            <a:lstStyle/>
            <a:p>
              <a:pPr indent="0" lvl="0" marL="0" marR="0" rtl="0" algn="l">
                <a:lnSpc>
                  <a:spcPct val="115000"/>
                </a:lnSpc>
                <a:spcBef>
                  <a:spcPts val="0"/>
                </a:spcBef>
                <a:spcAft>
                  <a:spcPts val="0"/>
                </a:spcAft>
                <a:buClr>
                  <a:schemeClr val="dk1"/>
                </a:buClr>
                <a:buSzPts val="2200"/>
                <a:buFont typeface="Arial"/>
                <a:buNone/>
              </a:pPr>
              <a:r>
                <a:rPr i="0" lang="en-US" sz="2500" u="none" cap="none" strike="noStrike">
                  <a:solidFill>
                    <a:srgbClr val="0C57D3"/>
                  </a:solidFill>
                  <a:latin typeface="Calibri"/>
                  <a:ea typeface="Calibri"/>
                  <a:cs typeface="Calibri"/>
                  <a:sym typeface="Calibri"/>
                </a:rPr>
                <a:t>To evaluate athlete rank and demographic data to examine if both correlate to fan participation and team sales.</a:t>
              </a:r>
              <a:endParaRPr i="0" sz="2500" u="none" cap="none" strike="noStrike">
                <a:solidFill>
                  <a:srgbClr val="0C57D3"/>
                </a:solidFill>
                <a:latin typeface="Calibri"/>
                <a:ea typeface="Calibri"/>
                <a:cs typeface="Calibri"/>
                <a:sym typeface="Calibri"/>
              </a:endParaRPr>
            </a:p>
          </p:txBody>
        </p:sp>
      </p:grpSp>
      <p:sp>
        <p:nvSpPr>
          <p:cNvPr id="262" name="Google Shape;262;g26f17dd43ba_0_41"/>
          <p:cNvSpPr/>
          <p:nvPr/>
        </p:nvSpPr>
        <p:spPr>
          <a:xfrm>
            <a:off x="16269600" y="2230800"/>
            <a:ext cx="5582629" cy="5332999"/>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sp>
        <p:nvSpPr>
          <p:cNvPr id="263" name="Google Shape;263;g26f17dd43ba_0_41"/>
          <p:cNvSpPr/>
          <p:nvPr/>
        </p:nvSpPr>
        <p:spPr>
          <a:xfrm>
            <a:off x="-3459875" y="1637175"/>
            <a:ext cx="5582629" cy="5332999"/>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pic>
        <p:nvPicPr>
          <p:cNvPr id="264" name="Google Shape;264;g26f17dd43ba_0_41"/>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265" name="Google Shape;265;g26f17dd43ba_0_41"/>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266" name="Google Shape;266;g26f17dd43ba_0_41"/>
          <p:cNvSpPr txBox="1"/>
          <p:nvPr/>
        </p:nvSpPr>
        <p:spPr>
          <a:xfrm>
            <a:off x="223700" y="387413"/>
            <a:ext cx="68586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lang="en-US" sz="4200">
                <a:solidFill>
                  <a:schemeClr val="lt1"/>
                </a:solidFill>
                <a:latin typeface="Archivo"/>
                <a:ea typeface="Archivo"/>
                <a:cs typeface="Archivo"/>
                <a:sym typeface="Archivo"/>
              </a:rPr>
              <a:t>MISSION OBJECTIVES</a:t>
            </a:r>
            <a:endParaRPr b="1" i="0" sz="4200" u="none" cap="none" strike="noStrike">
              <a:solidFill>
                <a:schemeClr val="lt1"/>
              </a:solidFill>
              <a:latin typeface="Archivo"/>
              <a:ea typeface="Archivo"/>
              <a:cs typeface="Archivo"/>
              <a:sym typeface="Archivo"/>
            </a:endParaRPr>
          </a:p>
        </p:txBody>
      </p:sp>
      <p:pic>
        <p:nvPicPr>
          <p:cNvPr id="267" name="Google Shape;267;g26f17dd43ba_0_41"/>
          <p:cNvPicPr preferRelativeResize="0"/>
          <p:nvPr/>
        </p:nvPicPr>
        <p:blipFill rotWithShape="1">
          <a:blip r:embed="rId5">
            <a:alphaModFix/>
          </a:blip>
          <a:srcRect b="0" l="0" r="0" t="0"/>
          <a:stretch/>
        </p:blipFill>
        <p:spPr>
          <a:xfrm>
            <a:off x="6846672" y="284699"/>
            <a:ext cx="1374519" cy="102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271" name="Shape 271"/>
        <p:cNvGrpSpPr/>
        <p:nvPr/>
      </p:nvGrpSpPr>
      <p:grpSpPr>
        <a:xfrm>
          <a:off x="0" y="0"/>
          <a:ext cx="0" cy="0"/>
          <a:chOff x="0" y="0"/>
          <a:chExt cx="0" cy="0"/>
        </a:xfrm>
      </p:grpSpPr>
      <p:sp>
        <p:nvSpPr>
          <p:cNvPr id="272" name="Google Shape;272;p6"/>
          <p:cNvSpPr txBox="1"/>
          <p:nvPr/>
        </p:nvSpPr>
        <p:spPr>
          <a:xfrm>
            <a:off x="1028700" y="4396075"/>
            <a:ext cx="957654" cy="738583"/>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Clr>
                <a:srgbClr val="000000"/>
              </a:buClr>
              <a:buSzPts val="4357"/>
              <a:buFont typeface="Arial"/>
              <a:buNone/>
            </a:pPr>
            <a:r>
              <a:rPr b="1" i="0" lang="en-US" sz="4357" u="none" cap="none" strike="noStrike">
                <a:solidFill>
                  <a:srgbClr val="4BD1FB"/>
                </a:solidFill>
                <a:latin typeface="DM Sans"/>
                <a:ea typeface="DM Sans"/>
                <a:cs typeface="DM Sans"/>
                <a:sym typeface="DM Sans"/>
              </a:rPr>
              <a:t>03</a:t>
            </a:r>
            <a:endParaRPr b="0" i="0" sz="1400" u="none" cap="none" strike="noStrike">
              <a:solidFill>
                <a:srgbClr val="000000"/>
              </a:solidFill>
              <a:latin typeface="Arial"/>
              <a:ea typeface="Arial"/>
              <a:cs typeface="Arial"/>
              <a:sym typeface="Arial"/>
            </a:endParaRPr>
          </a:p>
        </p:txBody>
      </p:sp>
      <p:sp>
        <p:nvSpPr>
          <p:cNvPr id="273" name="Google Shape;273;p6"/>
          <p:cNvSpPr txBox="1"/>
          <p:nvPr/>
        </p:nvSpPr>
        <p:spPr>
          <a:xfrm>
            <a:off x="1028700" y="5497177"/>
            <a:ext cx="957654" cy="738583"/>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Clr>
                <a:srgbClr val="000000"/>
              </a:buClr>
              <a:buSzPts val="4357"/>
              <a:buFont typeface="Arial"/>
              <a:buNone/>
            </a:pPr>
            <a:r>
              <a:rPr b="1" i="0" lang="en-US" sz="4357" u="none" cap="none" strike="noStrike">
                <a:solidFill>
                  <a:srgbClr val="4BD1FB"/>
                </a:solidFill>
                <a:latin typeface="DM Sans"/>
                <a:ea typeface="DM Sans"/>
                <a:cs typeface="DM Sans"/>
                <a:sym typeface="DM Sans"/>
              </a:rPr>
              <a:t>04</a:t>
            </a:r>
            <a:endParaRPr b="0" i="0" sz="1400" u="none" cap="none" strike="noStrike">
              <a:solidFill>
                <a:srgbClr val="000000"/>
              </a:solidFill>
              <a:latin typeface="Arial"/>
              <a:ea typeface="Arial"/>
              <a:cs typeface="Arial"/>
              <a:sym typeface="Arial"/>
            </a:endParaRPr>
          </a:p>
        </p:txBody>
      </p:sp>
      <p:cxnSp>
        <p:nvCxnSpPr>
          <p:cNvPr id="274" name="Google Shape;274;p6"/>
          <p:cNvCxnSpPr/>
          <p:nvPr/>
        </p:nvCxnSpPr>
        <p:spPr>
          <a:xfrm rot="10800000">
            <a:off x="1214467" y="4252916"/>
            <a:ext cx="586120" cy="0"/>
          </a:xfrm>
          <a:prstGeom prst="straightConnector1">
            <a:avLst/>
          </a:prstGeom>
          <a:noFill/>
          <a:ln cap="flat" cmpd="sng" w="47625">
            <a:solidFill>
              <a:srgbClr val="4BD1FB"/>
            </a:solidFill>
            <a:prstDash val="solid"/>
            <a:round/>
            <a:headEnd len="sm" w="sm" type="none"/>
            <a:tailEnd len="sm" w="sm" type="none"/>
          </a:ln>
        </p:spPr>
      </p:cxnSp>
      <p:cxnSp>
        <p:nvCxnSpPr>
          <p:cNvPr id="275" name="Google Shape;275;p6"/>
          <p:cNvCxnSpPr/>
          <p:nvPr/>
        </p:nvCxnSpPr>
        <p:spPr>
          <a:xfrm rot="10800000">
            <a:off x="1214467" y="5354018"/>
            <a:ext cx="586120" cy="0"/>
          </a:xfrm>
          <a:prstGeom prst="straightConnector1">
            <a:avLst/>
          </a:prstGeom>
          <a:noFill/>
          <a:ln cap="flat" cmpd="sng" w="47625">
            <a:solidFill>
              <a:srgbClr val="4BD1FB"/>
            </a:solidFill>
            <a:prstDash val="solid"/>
            <a:round/>
            <a:headEnd len="sm" w="sm" type="none"/>
            <a:tailEnd len="sm" w="sm" type="none"/>
          </a:ln>
        </p:spPr>
      </p:cxnSp>
      <p:sp>
        <p:nvSpPr>
          <p:cNvPr id="276" name="Google Shape;276;p6"/>
          <p:cNvSpPr txBox="1"/>
          <p:nvPr/>
        </p:nvSpPr>
        <p:spPr>
          <a:xfrm>
            <a:off x="493688" y="583363"/>
            <a:ext cx="8190000" cy="9339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6068"/>
              <a:buFont typeface="Arial"/>
              <a:buNone/>
            </a:pPr>
            <a:r>
              <a:rPr i="0" lang="en-US" sz="6068" u="none" cap="none" strike="noStrike">
                <a:solidFill>
                  <a:srgbClr val="FFFFFF"/>
                </a:solidFill>
                <a:latin typeface="Archivo Black"/>
                <a:ea typeface="Archivo Black"/>
                <a:cs typeface="Archivo Black"/>
                <a:sym typeface="Archivo Black"/>
              </a:rPr>
              <a:t>BUSINESS RULES</a:t>
            </a:r>
            <a:endParaRPr i="0" sz="1200" u="none" cap="none" strike="noStrike">
              <a:solidFill>
                <a:srgbClr val="000000"/>
              </a:solidFill>
              <a:latin typeface="Archivo Black"/>
              <a:ea typeface="Archivo Black"/>
              <a:cs typeface="Archivo Black"/>
              <a:sym typeface="Archivo Black"/>
            </a:endParaRPr>
          </a:p>
        </p:txBody>
      </p:sp>
      <p:grpSp>
        <p:nvGrpSpPr>
          <p:cNvPr id="277" name="Google Shape;277;p6"/>
          <p:cNvGrpSpPr/>
          <p:nvPr/>
        </p:nvGrpSpPr>
        <p:grpSpPr>
          <a:xfrm>
            <a:off x="1028700" y="2080608"/>
            <a:ext cx="957654" cy="1071207"/>
            <a:chOff x="0" y="-76200"/>
            <a:chExt cx="1276872" cy="1428275"/>
          </a:xfrm>
        </p:grpSpPr>
        <p:cxnSp>
          <p:nvCxnSpPr>
            <p:cNvPr id="278" name="Google Shape;278;p6"/>
            <p:cNvCxnSpPr/>
            <p:nvPr/>
          </p:nvCxnSpPr>
          <p:spPr>
            <a:xfrm rot="10800000">
              <a:off x="289660" y="1352075"/>
              <a:ext cx="781494" cy="0"/>
            </a:xfrm>
            <a:prstGeom prst="straightConnector1">
              <a:avLst/>
            </a:prstGeom>
            <a:noFill/>
            <a:ln cap="flat" cmpd="sng" w="63500">
              <a:solidFill>
                <a:srgbClr val="4BD1FB"/>
              </a:solidFill>
              <a:prstDash val="solid"/>
              <a:round/>
              <a:headEnd len="sm" w="sm" type="none"/>
              <a:tailEnd len="sm" w="sm" type="none"/>
            </a:ln>
          </p:spPr>
        </p:cxnSp>
        <p:sp>
          <p:nvSpPr>
            <p:cNvPr id="279" name="Google Shape;279;p6"/>
            <p:cNvSpPr txBox="1"/>
            <p:nvPr/>
          </p:nvSpPr>
          <p:spPr>
            <a:xfrm>
              <a:off x="0" y="-76200"/>
              <a:ext cx="1276872" cy="959377"/>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Clr>
                  <a:srgbClr val="000000"/>
                </a:buClr>
                <a:buSzPts val="4357"/>
                <a:buFont typeface="Arial"/>
                <a:buNone/>
              </a:pPr>
              <a:r>
                <a:rPr b="1" i="0" lang="en-US" sz="4357" u="none" cap="none" strike="noStrike">
                  <a:solidFill>
                    <a:srgbClr val="4BD1FB"/>
                  </a:solidFill>
                  <a:latin typeface="DM Sans"/>
                  <a:ea typeface="DM Sans"/>
                  <a:cs typeface="DM Sans"/>
                  <a:sym typeface="DM Sans"/>
                </a:rPr>
                <a:t>01</a:t>
              </a:r>
              <a:endParaRPr b="0" i="0" sz="1400" u="none" cap="none" strike="noStrike">
                <a:solidFill>
                  <a:srgbClr val="000000"/>
                </a:solidFill>
                <a:latin typeface="Arial"/>
                <a:ea typeface="Arial"/>
                <a:cs typeface="Arial"/>
                <a:sym typeface="Arial"/>
              </a:endParaRPr>
            </a:p>
          </p:txBody>
        </p:sp>
      </p:grpSp>
      <p:sp>
        <p:nvSpPr>
          <p:cNvPr id="280" name="Google Shape;280;p6"/>
          <p:cNvSpPr txBox="1"/>
          <p:nvPr/>
        </p:nvSpPr>
        <p:spPr>
          <a:xfrm>
            <a:off x="1028700" y="3294974"/>
            <a:ext cx="957654" cy="738583"/>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Clr>
                <a:srgbClr val="000000"/>
              </a:buClr>
              <a:buSzPts val="4357"/>
              <a:buFont typeface="Arial"/>
              <a:buNone/>
            </a:pPr>
            <a:r>
              <a:rPr b="1" i="0" lang="en-US" sz="4357" u="none" cap="none" strike="noStrike">
                <a:solidFill>
                  <a:srgbClr val="4BD1FB"/>
                </a:solidFill>
                <a:latin typeface="DM Sans"/>
                <a:ea typeface="DM Sans"/>
                <a:cs typeface="DM Sans"/>
                <a:sym typeface="DM Sans"/>
              </a:rPr>
              <a:t>02</a:t>
            </a:r>
            <a:endParaRPr b="0" i="0" sz="1400" u="none" cap="none" strike="noStrike">
              <a:solidFill>
                <a:srgbClr val="000000"/>
              </a:solidFill>
              <a:latin typeface="Arial"/>
              <a:ea typeface="Arial"/>
              <a:cs typeface="Arial"/>
              <a:sym typeface="Arial"/>
            </a:endParaRPr>
          </a:p>
        </p:txBody>
      </p:sp>
      <p:sp>
        <p:nvSpPr>
          <p:cNvPr id="281" name="Google Shape;281;p6"/>
          <p:cNvSpPr txBox="1"/>
          <p:nvPr/>
        </p:nvSpPr>
        <p:spPr>
          <a:xfrm>
            <a:off x="1986354" y="2109183"/>
            <a:ext cx="6345300" cy="112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200"/>
              </a:spcBef>
              <a:spcAft>
                <a:spcPts val="0"/>
              </a:spcAft>
              <a:buClr>
                <a:schemeClr val="dk1"/>
              </a:buClr>
              <a:buSzPts val="1100"/>
              <a:buFont typeface="Arial"/>
              <a:buNone/>
            </a:pPr>
            <a:r>
              <a:rPr i="0" lang="en-US" sz="2200" u="none" cap="none" strike="noStrike">
                <a:solidFill>
                  <a:schemeClr val="lt1"/>
                </a:solidFill>
                <a:latin typeface="Calibri"/>
                <a:ea typeface="Calibri"/>
                <a:cs typeface="Calibri"/>
                <a:sym typeface="Calibri"/>
              </a:rPr>
              <a:t>A team owns at most one verified social media account and a social media account is owned by one team.</a:t>
            </a:r>
            <a:endParaRPr i="0" sz="2200" u="none" cap="none" strike="noStrike">
              <a:solidFill>
                <a:schemeClr val="lt1"/>
              </a:solidFill>
              <a:latin typeface="Calibri"/>
              <a:ea typeface="Calibri"/>
              <a:cs typeface="Calibri"/>
              <a:sym typeface="Calibri"/>
            </a:endParaRPr>
          </a:p>
          <a:p>
            <a:pPr indent="0" lvl="0" marL="0" marR="0" rtl="0" algn="l">
              <a:lnSpc>
                <a:spcPct val="138015"/>
              </a:lnSpc>
              <a:spcBef>
                <a:spcPts val="1200"/>
              </a:spcBef>
              <a:spcAft>
                <a:spcPts val="0"/>
              </a:spcAft>
              <a:buClr>
                <a:srgbClr val="000000"/>
              </a:buClr>
              <a:buSzPts val="1915"/>
              <a:buFont typeface="Arial"/>
              <a:buNone/>
            </a:pPr>
            <a:r>
              <a:t/>
            </a:r>
            <a:endParaRPr b="0" i="0" sz="1915" u="none" cap="none" strike="noStrike">
              <a:solidFill>
                <a:srgbClr val="FFFFFF"/>
              </a:solidFill>
              <a:latin typeface="DM Sans"/>
              <a:ea typeface="DM Sans"/>
              <a:cs typeface="DM Sans"/>
              <a:sym typeface="DM Sans"/>
            </a:endParaRPr>
          </a:p>
        </p:txBody>
      </p:sp>
      <p:sp>
        <p:nvSpPr>
          <p:cNvPr id="282" name="Google Shape;282;p6"/>
          <p:cNvSpPr txBox="1"/>
          <p:nvPr/>
        </p:nvSpPr>
        <p:spPr>
          <a:xfrm>
            <a:off x="1986354" y="3261061"/>
            <a:ext cx="63453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200"/>
              </a:spcBef>
              <a:spcAft>
                <a:spcPts val="0"/>
              </a:spcAft>
              <a:buClr>
                <a:schemeClr val="dk1"/>
              </a:buClr>
              <a:buSzPts val="1100"/>
              <a:buFont typeface="Arial"/>
              <a:buNone/>
            </a:pPr>
            <a:r>
              <a:rPr i="0" lang="en-US" sz="2200" u="none" cap="none" strike="noStrike">
                <a:solidFill>
                  <a:schemeClr val="lt1"/>
                </a:solidFill>
                <a:latin typeface="Calibri"/>
                <a:ea typeface="Calibri"/>
                <a:cs typeface="Calibri"/>
                <a:sym typeface="Calibri"/>
              </a:rPr>
              <a:t>A coach </a:t>
            </a:r>
            <a:r>
              <a:rPr lang="en-US" sz="2200">
                <a:solidFill>
                  <a:schemeClr val="lt1"/>
                </a:solidFill>
                <a:latin typeface="Calibri"/>
                <a:ea typeface="Calibri"/>
                <a:cs typeface="Calibri"/>
                <a:sym typeface="Calibri"/>
              </a:rPr>
              <a:t>owns</a:t>
            </a:r>
            <a:r>
              <a:rPr i="0" lang="en-US" sz="2200" u="none" cap="none" strike="noStrike">
                <a:solidFill>
                  <a:schemeClr val="lt1"/>
                </a:solidFill>
                <a:latin typeface="Calibri"/>
                <a:ea typeface="Calibri"/>
                <a:cs typeface="Calibri"/>
                <a:sym typeface="Calibri"/>
              </a:rPr>
              <a:t> at most one verified social media account and a social media account is owned by one coach.</a:t>
            </a:r>
            <a:endParaRPr i="0" sz="2200" u="none" cap="none" strike="noStrike">
              <a:solidFill>
                <a:schemeClr val="lt1"/>
              </a:solidFill>
              <a:latin typeface="Calibri"/>
              <a:ea typeface="Calibri"/>
              <a:cs typeface="Calibri"/>
              <a:sym typeface="Calibri"/>
            </a:endParaRPr>
          </a:p>
        </p:txBody>
      </p:sp>
      <p:sp>
        <p:nvSpPr>
          <p:cNvPr id="283" name="Google Shape;283;p6"/>
          <p:cNvSpPr txBox="1"/>
          <p:nvPr/>
        </p:nvSpPr>
        <p:spPr>
          <a:xfrm>
            <a:off x="1986350" y="4412950"/>
            <a:ext cx="66975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200"/>
              </a:spcBef>
              <a:spcAft>
                <a:spcPts val="1200"/>
              </a:spcAft>
              <a:buClr>
                <a:schemeClr val="dk1"/>
              </a:buClr>
              <a:buSzPts val="1100"/>
              <a:buFont typeface="Arial"/>
              <a:buNone/>
            </a:pPr>
            <a:r>
              <a:rPr i="0" lang="en-US" sz="2200" u="none" cap="none" strike="noStrike">
                <a:solidFill>
                  <a:schemeClr val="lt1"/>
                </a:solidFill>
                <a:latin typeface="Calibri"/>
                <a:ea typeface="Calibri"/>
                <a:cs typeface="Calibri"/>
                <a:sym typeface="Calibri"/>
              </a:rPr>
              <a:t>An athlete owns at most one verified social media account and a social media account is owned by one athlete. </a:t>
            </a:r>
            <a:endParaRPr i="0" sz="2200" u="none" cap="none" strike="noStrike">
              <a:solidFill>
                <a:schemeClr val="lt1"/>
              </a:solidFill>
              <a:latin typeface="Calibri"/>
              <a:ea typeface="Calibri"/>
              <a:cs typeface="Calibri"/>
              <a:sym typeface="Calibri"/>
            </a:endParaRPr>
          </a:p>
        </p:txBody>
      </p:sp>
      <p:sp>
        <p:nvSpPr>
          <p:cNvPr id="284" name="Google Shape;284;p6"/>
          <p:cNvSpPr txBox="1"/>
          <p:nvPr/>
        </p:nvSpPr>
        <p:spPr>
          <a:xfrm>
            <a:off x="1986350" y="5564825"/>
            <a:ext cx="77394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200"/>
              </a:spcBef>
              <a:spcAft>
                <a:spcPts val="1200"/>
              </a:spcAft>
              <a:buClr>
                <a:schemeClr val="dk1"/>
              </a:buClr>
              <a:buSzPts val="1100"/>
              <a:buFont typeface="Arial"/>
              <a:buNone/>
            </a:pPr>
            <a:r>
              <a:rPr i="0" lang="en-US" sz="2200" u="none" cap="none" strike="noStrike">
                <a:solidFill>
                  <a:schemeClr val="lt1"/>
                </a:solidFill>
                <a:latin typeface="Calibri"/>
                <a:ea typeface="Calibri"/>
                <a:cs typeface="Calibri"/>
                <a:sym typeface="Calibri"/>
              </a:rPr>
              <a:t>A verified social media account publishes zero or many posts but a post is published by only one verified social media account. </a:t>
            </a:r>
            <a:endParaRPr i="0" sz="2200" u="none" cap="none" strike="noStrike">
              <a:solidFill>
                <a:schemeClr val="lt1"/>
              </a:solidFill>
              <a:latin typeface="Calibri"/>
              <a:ea typeface="Calibri"/>
              <a:cs typeface="Calibri"/>
              <a:sym typeface="Calibri"/>
            </a:endParaRPr>
          </a:p>
        </p:txBody>
      </p:sp>
      <p:cxnSp>
        <p:nvCxnSpPr>
          <p:cNvPr id="285" name="Google Shape;285;p6"/>
          <p:cNvCxnSpPr/>
          <p:nvPr/>
        </p:nvCxnSpPr>
        <p:spPr>
          <a:xfrm rot="10800000">
            <a:off x="2719433" y="10202031"/>
            <a:ext cx="586120" cy="0"/>
          </a:xfrm>
          <a:prstGeom prst="straightConnector1">
            <a:avLst/>
          </a:prstGeom>
          <a:noFill/>
          <a:ln cap="flat" cmpd="sng" w="47625">
            <a:solidFill>
              <a:srgbClr val="4BD1FB"/>
            </a:solidFill>
            <a:prstDash val="solid"/>
            <a:round/>
            <a:headEnd len="sm" w="sm" type="none"/>
            <a:tailEnd len="sm" w="sm" type="none"/>
          </a:ln>
        </p:spPr>
      </p:cxnSp>
      <p:sp>
        <p:nvSpPr>
          <p:cNvPr id="286" name="Google Shape;286;p6"/>
          <p:cNvSpPr txBox="1"/>
          <p:nvPr/>
        </p:nvSpPr>
        <p:spPr>
          <a:xfrm>
            <a:off x="1028700" y="6598279"/>
            <a:ext cx="957654" cy="738583"/>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Clr>
                <a:srgbClr val="000000"/>
              </a:buClr>
              <a:buSzPts val="4357"/>
              <a:buFont typeface="Arial"/>
              <a:buNone/>
            </a:pPr>
            <a:r>
              <a:rPr b="1" i="0" lang="en-US" sz="4357" u="none" cap="none" strike="noStrike">
                <a:solidFill>
                  <a:srgbClr val="4BD1FB"/>
                </a:solidFill>
                <a:latin typeface="DM Sans"/>
                <a:ea typeface="DM Sans"/>
                <a:cs typeface="DM Sans"/>
                <a:sym typeface="DM Sans"/>
              </a:rPr>
              <a:t>05</a:t>
            </a:r>
            <a:endParaRPr b="0" i="0" sz="1400" u="none" cap="none" strike="noStrike">
              <a:solidFill>
                <a:srgbClr val="000000"/>
              </a:solidFill>
              <a:latin typeface="Arial"/>
              <a:ea typeface="Arial"/>
              <a:cs typeface="Arial"/>
              <a:sym typeface="Arial"/>
            </a:endParaRPr>
          </a:p>
        </p:txBody>
      </p:sp>
      <p:cxnSp>
        <p:nvCxnSpPr>
          <p:cNvPr id="287" name="Google Shape;287;p6"/>
          <p:cNvCxnSpPr/>
          <p:nvPr/>
        </p:nvCxnSpPr>
        <p:spPr>
          <a:xfrm rot="10800000">
            <a:off x="1214467" y="6455119"/>
            <a:ext cx="586120" cy="0"/>
          </a:xfrm>
          <a:prstGeom prst="straightConnector1">
            <a:avLst/>
          </a:prstGeom>
          <a:noFill/>
          <a:ln cap="flat" cmpd="sng" w="47625">
            <a:solidFill>
              <a:srgbClr val="4BD1FB"/>
            </a:solidFill>
            <a:prstDash val="solid"/>
            <a:round/>
            <a:headEnd len="sm" w="sm" type="none"/>
            <a:tailEnd len="sm" w="sm" type="none"/>
          </a:ln>
        </p:spPr>
      </p:cxnSp>
      <p:sp>
        <p:nvSpPr>
          <p:cNvPr id="288" name="Google Shape;288;p6"/>
          <p:cNvSpPr txBox="1"/>
          <p:nvPr/>
        </p:nvSpPr>
        <p:spPr>
          <a:xfrm>
            <a:off x="10240174" y="6898150"/>
            <a:ext cx="957654" cy="738583"/>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Clr>
                <a:srgbClr val="000000"/>
              </a:buClr>
              <a:buSzPts val="4357"/>
              <a:buFont typeface="Arial"/>
              <a:buNone/>
            </a:pPr>
            <a:r>
              <a:rPr b="1" i="0" lang="en-US" sz="4357" u="none" cap="none" strike="noStrike">
                <a:solidFill>
                  <a:srgbClr val="4BD1FB"/>
                </a:solidFill>
                <a:latin typeface="DM Sans"/>
                <a:ea typeface="DM Sans"/>
                <a:cs typeface="DM Sans"/>
                <a:sym typeface="DM Sans"/>
              </a:rPr>
              <a:t>08</a:t>
            </a:r>
            <a:endParaRPr b="0" i="0" sz="1400" u="none" cap="none" strike="noStrike">
              <a:solidFill>
                <a:srgbClr val="000000"/>
              </a:solidFill>
              <a:latin typeface="Arial"/>
              <a:ea typeface="Arial"/>
              <a:cs typeface="Arial"/>
              <a:sym typeface="Arial"/>
            </a:endParaRPr>
          </a:p>
        </p:txBody>
      </p:sp>
      <p:sp>
        <p:nvSpPr>
          <p:cNvPr id="289" name="Google Shape;289;p6"/>
          <p:cNvSpPr txBox="1"/>
          <p:nvPr/>
        </p:nvSpPr>
        <p:spPr>
          <a:xfrm>
            <a:off x="10240174" y="7999252"/>
            <a:ext cx="957654" cy="738583"/>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Clr>
                <a:srgbClr val="000000"/>
              </a:buClr>
              <a:buSzPts val="4357"/>
              <a:buFont typeface="Arial"/>
              <a:buNone/>
            </a:pPr>
            <a:r>
              <a:rPr b="1" i="0" lang="en-US" sz="4357" u="none" cap="none" strike="noStrike">
                <a:solidFill>
                  <a:srgbClr val="4BD1FB"/>
                </a:solidFill>
                <a:latin typeface="DM Sans"/>
                <a:ea typeface="DM Sans"/>
                <a:cs typeface="DM Sans"/>
                <a:sym typeface="DM Sans"/>
              </a:rPr>
              <a:t>09</a:t>
            </a:r>
            <a:endParaRPr b="0" i="0" sz="1400" u="none" cap="none" strike="noStrike">
              <a:solidFill>
                <a:srgbClr val="000000"/>
              </a:solidFill>
              <a:latin typeface="Arial"/>
              <a:ea typeface="Arial"/>
              <a:cs typeface="Arial"/>
              <a:sym typeface="Arial"/>
            </a:endParaRPr>
          </a:p>
        </p:txBody>
      </p:sp>
      <p:cxnSp>
        <p:nvCxnSpPr>
          <p:cNvPr id="290" name="Google Shape;290;p6"/>
          <p:cNvCxnSpPr/>
          <p:nvPr/>
        </p:nvCxnSpPr>
        <p:spPr>
          <a:xfrm rot="10800000">
            <a:off x="10425941" y="6754991"/>
            <a:ext cx="586120" cy="0"/>
          </a:xfrm>
          <a:prstGeom prst="straightConnector1">
            <a:avLst/>
          </a:prstGeom>
          <a:noFill/>
          <a:ln cap="flat" cmpd="sng" w="47625">
            <a:solidFill>
              <a:srgbClr val="4BD1FB"/>
            </a:solidFill>
            <a:prstDash val="solid"/>
            <a:round/>
            <a:headEnd len="sm" w="sm" type="none"/>
            <a:tailEnd len="sm" w="sm" type="none"/>
          </a:ln>
        </p:spPr>
      </p:cxnSp>
      <p:cxnSp>
        <p:nvCxnSpPr>
          <p:cNvPr id="291" name="Google Shape;291;p6"/>
          <p:cNvCxnSpPr/>
          <p:nvPr/>
        </p:nvCxnSpPr>
        <p:spPr>
          <a:xfrm rot="10800000">
            <a:off x="10425941" y="7856092"/>
            <a:ext cx="586120" cy="0"/>
          </a:xfrm>
          <a:prstGeom prst="straightConnector1">
            <a:avLst/>
          </a:prstGeom>
          <a:noFill/>
          <a:ln cap="flat" cmpd="sng" w="47625">
            <a:solidFill>
              <a:srgbClr val="4BD1FB"/>
            </a:solidFill>
            <a:prstDash val="solid"/>
            <a:round/>
            <a:headEnd len="sm" w="sm" type="none"/>
            <a:tailEnd len="sm" w="sm" type="none"/>
          </a:ln>
        </p:spPr>
      </p:cxnSp>
      <p:grpSp>
        <p:nvGrpSpPr>
          <p:cNvPr id="292" name="Google Shape;292;p6"/>
          <p:cNvGrpSpPr/>
          <p:nvPr/>
        </p:nvGrpSpPr>
        <p:grpSpPr>
          <a:xfrm>
            <a:off x="10240174" y="4582683"/>
            <a:ext cx="957654" cy="1071207"/>
            <a:chOff x="0" y="-76200"/>
            <a:chExt cx="1276872" cy="1428275"/>
          </a:xfrm>
        </p:grpSpPr>
        <p:cxnSp>
          <p:nvCxnSpPr>
            <p:cNvPr id="293" name="Google Shape;293;p6"/>
            <p:cNvCxnSpPr/>
            <p:nvPr/>
          </p:nvCxnSpPr>
          <p:spPr>
            <a:xfrm rot="10800000">
              <a:off x="289660" y="1352075"/>
              <a:ext cx="781494" cy="0"/>
            </a:xfrm>
            <a:prstGeom prst="straightConnector1">
              <a:avLst/>
            </a:prstGeom>
            <a:noFill/>
            <a:ln cap="flat" cmpd="sng" w="63500">
              <a:solidFill>
                <a:srgbClr val="4BD1FB"/>
              </a:solidFill>
              <a:prstDash val="solid"/>
              <a:round/>
              <a:headEnd len="sm" w="sm" type="none"/>
              <a:tailEnd len="sm" w="sm" type="none"/>
            </a:ln>
          </p:spPr>
        </p:cxnSp>
        <p:sp>
          <p:nvSpPr>
            <p:cNvPr id="294" name="Google Shape;294;p6"/>
            <p:cNvSpPr txBox="1"/>
            <p:nvPr/>
          </p:nvSpPr>
          <p:spPr>
            <a:xfrm>
              <a:off x="0" y="-76200"/>
              <a:ext cx="1276872" cy="959377"/>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Clr>
                  <a:srgbClr val="000000"/>
                </a:buClr>
                <a:buSzPts val="4357"/>
                <a:buFont typeface="Arial"/>
                <a:buNone/>
              </a:pPr>
              <a:r>
                <a:rPr b="1" i="0" lang="en-US" sz="4357" u="none" cap="none" strike="noStrike">
                  <a:solidFill>
                    <a:srgbClr val="4BD1FB"/>
                  </a:solidFill>
                  <a:latin typeface="DM Sans"/>
                  <a:ea typeface="DM Sans"/>
                  <a:cs typeface="DM Sans"/>
                  <a:sym typeface="DM Sans"/>
                </a:rPr>
                <a:t>06</a:t>
              </a:r>
              <a:endParaRPr b="0" i="0" sz="1400" u="none" cap="none" strike="noStrike">
                <a:solidFill>
                  <a:srgbClr val="000000"/>
                </a:solidFill>
                <a:latin typeface="Arial"/>
                <a:ea typeface="Arial"/>
                <a:cs typeface="Arial"/>
                <a:sym typeface="Arial"/>
              </a:endParaRPr>
            </a:p>
          </p:txBody>
        </p:sp>
      </p:grpSp>
      <p:sp>
        <p:nvSpPr>
          <p:cNvPr id="295" name="Google Shape;295;p6"/>
          <p:cNvSpPr txBox="1"/>
          <p:nvPr/>
        </p:nvSpPr>
        <p:spPr>
          <a:xfrm>
            <a:off x="10240174" y="5797048"/>
            <a:ext cx="957654" cy="738583"/>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Clr>
                <a:srgbClr val="000000"/>
              </a:buClr>
              <a:buSzPts val="4357"/>
              <a:buFont typeface="Arial"/>
              <a:buNone/>
            </a:pPr>
            <a:r>
              <a:rPr b="1" i="0" lang="en-US" sz="4357" u="none" cap="none" strike="noStrike">
                <a:solidFill>
                  <a:srgbClr val="4BD1FB"/>
                </a:solidFill>
                <a:latin typeface="DM Sans"/>
                <a:ea typeface="DM Sans"/>
                <a:cs typeface="DM Sans"/>
                <a:sym typeface="DM Sans"/>
              </a:rPr>
              <a:t>07</a:t>
            </a:r>
            <a:endParaRPr b="0" i="0" sz="1400" u="none" cap="none" strike="noStrike">
              <a:solidFill>
                <a:srgbClr val="000000"/>
              </a:solidFill>
              <a:latin typeface="Arial"/>
              <a:ea typeface="Arial"/>
              <a:cs typeface="Arial"/>
              <a:sym typeface="Arial"/>
            </a:endParaRPr>
          </a:p>
        </p:txBody>
      </p:sp>
      <p:sp>
        <p:nvSpPr>
          <p:cNvPr id="296" name="Google Shape;296;p6"/>
          <p:cNvSpPr txBox="1"/>
          <p:nvPr/>
        </p:nvSpPr>
        <p:spPr>
          <a:xfrm>
            <a:off x="11446825" y="4688075"/>
            <a:ext cx="40140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200"/>
              </a:spcBef>
              <a:spcAft>
                <a:spcPts val="1200"/>
              </a:spcAft>
              <a:buClr>
                <a:schemeClr val="dk1"/>
              </a:buClr>
              <a:buSzPts val="1100"/>
              <a:buFont typeface="Arial"/>
              <a:buNone/>
            </a:pPr>
            <a:r>
              <a:rPr i="0" lang="en-US" sz="2200" u="none" cap="none" strike="noStrike">
                <a:solidFill>
                  <a:schemeClr val="lt1"/>
                </a:solidFill>
                <a:latin typeface="Calibri"/>
                <a:ea typeface="Calibri"/>
                <a:cs typeface="Calibri"/>
                <a:sym typeface="Calibri"/>
              </a:rPr>
              <a:t>A coach manages one team and a team is managed by one coach.</a:t>
            </a:r>
            <a:r>
              <a:rPr i="0" lang="en-US" sz="2200" u="none" cap="none" strike="noStrike">
                <a:solidFill>
                  <a:schemeClr val="dk1"/>
                </a:solidFill>
                <a:latin typeface="Calibri"/>
                <a:ea typeface="Calibri"/>
                <a:cs typeface="Calibri"/>
                <a:sym typeface="Calibri"/>
              </a:rPr>
              <a:t>.</a:t>
            </a:r>
            <a:endParaRPr i="0" sz="2200" u="none" cap="none" strike="noStrike">
              <a:solidFill>
                <a:srgbClr val="000000"/>
              </a:solidFill>
              <a:latin typeface="Calibri"/>
              <a:ea typeface="Calibri"/>
              <a:cs typeface="Calibri"/>
              <a:sym typeface="Calibri"/>
            </a:endParaRPr>
          </a:p>
        </p:txBody>
      </p:sp>
      <p:sp>
        <p:nvSpPr>
          <p:cNvPr id="297" name="Google Shape;297;p6"/>
          <p:cNvSpPr txBox="1"/>
          <p:nvPr/>
        </p:nvSpPr>
        <p:spPr>
          <a:xfrm>
            <a:off x="11446825" y="5776200"/>
            <a:ext cx="6228300" cy="728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200"/>
              </a:spcBef>
              <a:spcAft>
                <a:spcPts val="1200"/>
              </a:spcAft>
              <a:buClr>
                <a:schemeClr val="dk1"/>
              </a:buClr>
              <a:buSzPts val="1100"/>
              <a:buFont typeface="Arial"/>
              <a:buNone/>
            </a:pPr>
            <a:r>
              <a:rPr i="0" lang="en-US" sz="2200" u="none" cap="none" strike="noStrike">
                <a:solidFill>
                  <a:schemeClr val="lt1"/>
                </a:solidFill>
                <a:latin typeface="Calibri"/>
                <a:ea typeface="Calibri"/>
                <a:cs typeface="Calibri"/>
                <a:sym typeface="Calibri"/>
              </a:rPr>
              <a:t>A product type must be either a merchandise item or ticket.</a:t>
            </a:r>
            <a:endParaRPr i="0" sz="2200" u="none" cap="none" strike="noStrike">
              <a:solidFill>
                <a:schemeClr val="lt1"/>
              </a:solidFill>
              <a:latin typeface="Calibri"/>
              <a:ea typeface="Calibri"/>
              <a:cs typeface="Calibri"/>
              <a:sym typeface="Calibri"/>
            </a:endParaRPr>
          </a:p>
        </p:txBody>
      </p:sp>
      <p:sp>
        <p:nvSpPr>
          <p:cNvPr id="298" name="Google Shape;298;p6"/>
          <p:cNvSpPr txBox="1"/>
          <p:nvPr/>
        </p:nvSpPr>
        <p:spPr>
          <a:xfrm>
            <a:off x="11388328" y="6915013"/>
            <a:ext cx="63453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200"/>
              </a:spcBef>
              <a:spcAft>
                <a:spcPts val="1200"/>
              </a:spcAft>
              <a:buClr>
                <a:schemeClr val="dk1"/>
              </a:buClr>
              <a:buSzPts val="1100"/>
              <a:buFont typeface="Arial"/>
              <a:buNone/>
            </a:pPr>
            <a:r>
              <a:rPr i="0" lang="en-US" sz="2200" u="none" cap="none" strike="noStrike">
                <a:solidFill>
                  <a:schemeClr val="lt1"/>
                </a:solidFill>
                <a:latin typeface="Calibri"/>
                <a:ea typeface="Calibri"/>
                <a:cs typeface="Calibri"/>
                <a:sym typeface="Calibri"/>
              </a:rPr>
              <a:t>A team is associated with zero or many sales but a sale has one team associated with it.</a:t>
            </a:r>
            <a:endParaRPr i="0" sz="2200" u="none" cap="none" strike="noStrike">
              <a:solidFill>
                <a:schemeClr val="lt1"/>
              </a:solidFill>
              <a:latin typeface="Calibri"/>
              <a:ea typeface="Calibri"/>
              <a:cs typeface="Calibri"/>
              <a:sym typeface="Calibri"/>
            </a:endParaRPr>
          </a:p>
        </p:txBody>
      </p:sp>
      <p:sp>
        <p:nvSpPr>
          <p:cNvPr id="299" name="Google Shape;299;p6"/>
          <p:cNvSpPr txBox="1"/>
          <p:nvPr/>
        </p:nvSpPr>
        <p:spPr>
          <a:xfrm>
            <a:off x="11388328" y="7856091"/>
            <a:ext cx="63453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915"/>
              <a:buFont typeface="Arial"/>
              <a:buNone/>
            </a:pPr>
            <a:r>
              <a:rPr i="0" lang="en-US" sz="2200" u="none" cap="none" strike="noStrike">
                <a:solidFill>
                  <a:srgbClr val="FFFFFF"/>
                </a:solidFill>
                <a:latin typeface="Calibri"/>
                <a:ea typeface="Calibri"/>
                <a:cs typeface="Calibri"/>
                <a:sym typeface="Calibri"/>
              </a:rPr>
              <a:t>A sale includes one product but a product is included in zero or many sales. </a:t>
            </a:r>
            <a:endParaRPr i="0" sz="2200" u="none" cap="none" strike="noStrike">
              <a:solidFill>
                <a:srgbClr val="000000"/>
              </a:solidFill>
              <a:latin typeface="Calibri"/>
              <a:ea typeface="Calibri"/>
              <a:cs typeface="Calibri"/>
              <a:sym typeface="Calibri"/>
            </a:endParaRPr>
          </a:p>
        </p:txBody>
      </p:sp>
      <p:sp>
        <p:nvSpPr>
          <p:cNvPr id="300" name="Google Shape;300;p6"/>
          <p:cNvSpPr txBox="1"/>
          <p:nvPr/>
        </p:nvSpPr>
        <p:spPr>
          <a:xfrm>
            <a:off x="1986354" y="6645904"/>
            <a:ext cx="63453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200"/>
              </a:spcBef>
              <a:spcAft>
                <a:spcPts val="1200"/>
              </a:spcAft>
              <a:buClr>
                <a:schemeClr val="dk1"/>
              </a:buClr>
              <a:buSzPts val="1100"/>
              <a:buFont typeface="Arial"/>
              <a:buNone/>
            </a:pPr>
            <a:r>
              <a:rPr i="0" lang="en-US" sz="2200" u="none" cap="none" strike="noStrike">
                <a:solidFill>
                  <a:schemeClr val="lt1"/>
                </a:solidFill>
                <a:latin typeface="Calibri"/>
                <a:ea typeface="Calibri"/>
                <a:cs typeface="Calibri"/>
                <a:sym typeface="Calibri"/>
              </a:rPr>
              <a:t>An athlete is registered to one team, but a team registers one or many athletes.</a:t>
            </a:r>
            <a:endParaRPr i="0" sz="2200" u="none" cap="none" strike="noStrike">
              <a:solidFill>
                <a:srgbClr val="000000"/>
              </a:solidFill>
              <a:latin typeface="Calibri"/>
              <a:ea typeface="Calibri"/>
              <a:cs typeface="Calibri"/>
              <a:sym typeface="Calibri"/>
            </a:endParaRPr>
          </a:p>
        </p:txBody>
      </p:sp>
      <p:sp>
        <p:nvSpPr>
          <p:cNvPr id="301" name="Google Shape;301;p6"/>
          <p:cNvSpPr txBox="1"/>
          <p:nvPr/>
        </p:nvSpPr>
        <p:spPr>
          <a:xfrm>
            <a:off x="177226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7</a:t>
            </a:r>
            <a:endParaRPr b="1" i="0" sz="3200" u="none" cap="none" strike="noStrike">
              <a:solidFill>
                <a:schemeClr val="lt1"/>
              </a:solidFill>
              <a:latin typeface="Calibri"/>
              <a:ea typeface="Calibri"/>
              <a:cs typeface="Calibri"/>
              <a:sym typeface="Calibri"/>
            </a:endParaRPr>
          </a:p>
        </p:txBody>
      </p:sp>
      <p:sp>
        <p:nvSpPr>
          <p:cNvPr id="302" name="Google Shape;302;p6"/>
          <p:cNvSpPr/>
          <p:nvPr/>
        </p:nvSpPr>
        <p:spPr>
          <a:xfrm>
            <a:off x="10490725" y="-2899225"/>
            <a:ext cx="7125794" cy="6921552"/>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sp>
        <p:nvSpPr>
          <p:cNvPr id="303" name="Google Shape;303;p6"/>
          <p:cNvSpPr/>
          <p:nvPr/>
        </p:nvSpPr>
        <p:spPr>
          <a:xfrm>
            <a:off x="8116450" y="8760863"/>
            <a:ext cx="3903301" cy="3994076"/>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sp>
        <p:nvSpPr>
          <p:cNvPr id="304" name="Google Shape;304;p6"/>
          <p:cNvSpPr/>
          <p:nvPr/>
        </p:nvSpPr>
        <p:spPr>
          <a:xfrm>
            <a:off x="13327050" y="8811488"/>
            <a:ext cx="3903301" cy="3994076"/>
          </a:xfrm>
          <a:custGeom>
            <a:rect b="b" l="l" r="r" t="t"/>
            <a:pathLst>
              <a:path extrusionOk="0" h="9077445" w="9077445">
                <a:moveTo>
                  <a:pt x="0" y="0"/>
                </a:moveTo>
                <a:lnTo>
                  <a:pt x="9077444" y="0"/>
                </a:lnTo>
                <a:lnTo>
                  <a:pt x="9077444" y="9077445"/>
                </a:lnTo>
                <a:lnTo>
                  <a:pt x="0" y="9077445"/>
                </a:lnTo>
                <a:lnTo>
                  <a:pt x="0" y="0"/>
                </a:lnTo>
                <a:close/>
              </a:path>
            </a:pathLst>
          </a:custGeom>
          <a:blipFill rotWithShape="1">
            <a:blip r:embed="rId3">
              <a:alphaModFix/>
            </a:blip>
            <a:stretch>
              <a:fillRect b="0" l="0" r="0" t="0"/>
            </a:stretch>
          </a:blipFill>
          <a:ln>
            <a:noFill/>
          </a:ln>
        </p:spPr>
      </p:sp>
      <p:pic>
        <p:nvPicPr>
          <p:cNvPr id="305" name="Google Shape;305;p6"/>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306" name="Google Shape;306;p6"/>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307" name="Google Shape;307;p6"/>
          <p:cNvPicPr preferRelativeResize="0"/>
          <p:nvPr/>
        </p:nvPicPr>
        <p:blipFill rotWithShape="1">
          <a:blip r:embed="rId5">
            <a:alphaModFix/>
          </a:blip>
          <a:srcRect b="0" l="0" r="0" t="0"/>
          <a:stretch/>
        </p:blipFill>
        <p:spPr>
          <a:xfrm>
            <a:off x="3732888" y="7999251"/>
            <a:ext cx="1678218" cy="1246750"/>
          </a:xfrm>
          <a:prstGeom prst="rect">
            <a:avLst/>
          </a:prstGeom>
          <a:noFill/>
          <a:ln>
            <a:noFill/>
          </a:ln>
        </p:spPr>
      </p:pic>
      <p:sp>
        <p:nvSpPr>
          <p:cNvPr id="308" name="Google Shape;308;p6"/>
          <p:cNvSpPr/>
          <p:nvPr/>
        </p:nvSpPr>
        <p:spPr>
          <a:xfrm>
            <a:off x="16185037" y="8258200"/>
            <a:ext cx="3544125" cy="3990864"/>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312" name="Shape 312"/>
        <p:cNvGrpSpPr/>
        <p:nvPr/>
      </p:nvGrpSpPr>
      <p:grpSpPr>
        <a:xfrm>
          <a:off x="0" y="0"/>
          <a:ext cx="0" cy="0"/>
          <a:chOff x="0" y="0"/>
          <a:chExt cx="0" cy="0"/>
        </a:xfrm>
      </p:grpSpPr>
      <p:sp>
        <p:nvSpPr>
          <p:cNvPr id="313" name="Google Shape;313;p7"/>
          <p:cNvSpPr txBox="1"/>
          <p:nvPr/>
        </p:nvSpPr>
        <p:spPr>
          <a:xfrm>
            <a:off x="762300" y="2455738"/>
            <a:ext cx="6699000" cy="4002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7000"/>
              <a:buFont typeface="Arial"/>
              <a:buNone/>
            </a:pPr>
            <a:r>
              <a:rPr b="0" i="0" lang="en-US" sz="7000" u="none" cap="none" strike="noStrike">
                <a:solidFill>
                  <a:srgbClr val="56AEFF"/>
                </a:solidFill>
                <a:latin typeface="Archivo Black"/>
                <a:ea typeface="Archivo Black"/>
                <a:cs typeface="Archivo Black"/>
                <a:sym typeface="Archivo Black"/>
              </a:rPr>
              <a:t>Entity-</a:t>
            </a:r>
            <a:endParaRPr b="0" i="0" sz="7000" u="none" cap="none" strike="noStrike">
              <a:solidFill>
                <a:srgbClr val="56AEFF"/>
              </a:solidFill>
              <a:latin typeface="Archivo Black"/>
              <a:ea typeface="Archivo Black"/>
              <a:cs typeface="Archivo Black"/>
              <a:sym typeface="Archivo Black"/>
            </a:endParaRPr>
          </a:p>
          <a:p>
            <a:pPr indent="0" lvl="0" marL="0" marR="0" rtl="0" algn="ctr">
              <a:lnSpc>
                <a:spcPct val="100000"/>
              </a:lnSpc>
              <a:spcBef>
                <a:spcPts val="0"/>
              </a:spcBef>
              <a:spcAft>
                <a:spcPts val="0"/>
              </a:spcAft>
              <a:buClr>
                <a:srgbClr val="000000"/>
              </a:buClr>
              <a:buSzPts val="7000"/>
              <a:buFont typeface="Arial"/>
              <a:buNone/>
            </a:pPr>
            <a:r>
              <a:rPr b="0" i="0" lang="en-US" sz="7000" u="none" cap="none" strike="noStrike">
                <a:solidFill>
                  <a:srgbClr val="56AEFF"/>
                </a:solidFill>
                <a:latin typeface="Archivo Black"/>
                <a:ea typeface="Archivo Black"/>
                <a:cs typeface="Archivo Black"/>
                <a:sym typeface="Archivo Black"/>
              </a:rPr>
              <a:t>Relationship (ER) Diagram </a:t>
            </a:r>
            <a:endParaRPr b="0" i="0" sz="7000" u="none" cap="none" strike="noStrike">
              <a:solidFill>
                <a:srgbClr val="56AEFF"/>
              </a:solidFill>
              <a:latin typeface="Archivo Black"/>
              <a:ea typeface="Archivo Black"/>
              <a:cs typeface="Archivo Black"/>
              <a:sym typeface="Archivo Black"/>
            </a:endParaRPr>
          </a:p>
          <a:p>
            <a:pPr indent="0" lvl="0" marL="0" marR="0" rtl="0" algn="ctr">
              <a:lnSpc>
                <a:spcPct val="119996"/>
              </a:lnSpc>
              <a:spcBef>
                <a:spcPts val="0"/>
              </a:spcBef>
              <a:spcAft>
                <a:spcPts val="0"/>
              </a:spcAft>
              <a:buClr>
                <a:srgbClr val="000000"/>
              </a:buClr>
              <a:buSzPts val="5000"/>
              <a:buFont typeface="Arial"/>
              <a:buNone/>
            </a:pPr>
            <a:r>
              <a:rPr b="0" i="0" lang="en-US" sz="5000" u="none" cap="none" strike="noStrike">
                <a:solidFill>
                  <a:srgbClr val="56AEFF"/>
                </a:solidFill>
                <a:latin typeface="Archivo Black"/>
                <a:ea typeface="Archivo Black"/>
                <a:cs typeface="Archivo Black"/>
                <a:sym typeface="Archivo Black"/>
              </a:rPr>
              <a:t>(full view)</a:t>
            </a:r>
            <a:endParaRPr b="0" i="0" sz="5000" u="none" cap="none" strike="noStrike">
              <a:solidFill>
                <a:srgbClr val="56AEFF"/>
              </a:solidFill>
              <a:latin typeface="Archivo Black"/>
              <a:ea typeface="Archivo Black"/>
              <a:cs typeface="Archivo Black"/>
              <a:sym typeface="Archivo Black"/>
            </a:endParaRPr>
          </a:p>
        </p:txBody>
      </p:sp>
      <p:sp>
        <p:nvSpPr>
          <p:cNvPr id="314" name="Google Shape;314;p7"/>
          <p:cNvSpPr/>
          <p:nvPr/>
        </p:nvSpPr>
        <p:spPr>
          <a:xfrm>
            <a:off x="6975317" y="-2198044"/>
            <a:ext cx="4337366" cy="4337366"/>
          </a:xfrm>
          <a:custGeom>
            <a:rect b="b" l="l" r="r" t="t"/>
            <a:pathLst>
              <a:path extrusionOk="0" h="4337366" w="4337366">
                <a:moveTo>
                  <a:pt x="0" y="0"/>
                </a:moveTo>
                <a:lnTo>
                  <a:pt x="4337366" y="0"/>
                </a:lnTo>
                <a:lnTo>
                  <a:pt x="4337366" y="4337366"/>
                </a:lnTo>
                <a:lnTo>
                  <a:pt x="0" y="4337366"/>
                </a:lnTo>
                <a:lnTo>
                  <a:pt x="0" y="0"/>
                </a:lnTo>
                <a:close/>
              </a:path>
            </a:pathLst>
          </a:custGeom>
          <a:blipFill rotWithShape="1">
            <a:blip r:embed="rId3">
              <a:alphaModFix amt="29000"/>
            </a:blip>
            <a:stretch>
              <a:fillRect b="0" l="0" r="0" t="0"/>
            </a:stretch>
          </a:blipFill>
          <a:ln>
            <a:noFill/>
          </a:ln>
        </p:spPr>
      </p:sp>
      <p:sp>
        <p:nvSpPr>
          <p:cNvPr id="315" name="Google Shape;315;p7"/>
          <p:cNvSpPr txBox="1"/>
          <p:nvPr/>
        </p:nvSpPr>
        <p:spPr>
          <a:xfrm>
            <a:off x="23025" y="59571"/>
            <a:ext cx="68436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
          <p:cNvSpPr txBox="1"/>
          <p:nvPr/>
        </p:nvSpPr>
        <p:spPr>
          <a:xfrm>
            <a:off x="177226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8</a:t>
            </a:r>
            <a:endParaRPr b="1" i="0" sz="3200" u="none" cap="none" strike="noStrike">
              <a:solidFill>
                <a:schemeClr val="lt1"/>
              </a:solidFill>
              <a:latin typeface="Calibri"/>
              <a:ea typeface="Calibri"/>
              <a:cs typeface="Calibri"/>
              <a:sym typeface="Calibri"/>
            </a:endParaRPr>
          </a:p>
        </p:txBody>
      </p:sp>
      <p:sp>
        <p:nvSpPr>
          <p:cNvPr id="317" name="Google Shape;317;p7"/>
          <p:cNvSpPr/>
          <p:nvPr/>
        </p:nvSpPr>
        <p:spPr>
          <a:xfrm>
            <a:off x="17182525" y="458495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4">
              <a:alphaModFix/>
            </a:blip>
            <a:stretch>
              <a:fillRect b="0" l="0" r="0" t="0"/>
            </a:stretch>
          </a:blipFill>
          <a:ln>
            <a:noFill/>
          </a:ln>
        </p:spPr>
      </p:sp>
      <p:sp>
        <p:nvSpPr>
          <p:cNvPr id="318" name="Google Shape;318;p7"/>
          <p:cNvSpPr/>
          <p:nvPr/>
        </p:nvSpPr>
        <p:spPr>
          <a:xfrm>
            <a:off x="17182525" y="245135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4">
              <a:alphaModFix/>
            </a:blip>
            <a:stretch>
              <a:fillRect b="0" l="0" r="0" t="0"/>
            </a:stretch>
          </a:blipFill>
          <a:ln>
            <a:noFill/>
          </a:ln>
        </p:spPr>
      </p:sp>
      <p:sp>
        <p:nvSpPr>
          <p:cNvPr id="319" name="Google Shape;319;p7"/>
          <p:cNvSpPr/>
          <p:nvPr/>
        </p:nvSpPr>
        <p:spPr>
          <a:xfrm>
            <a:off x="17182525" y="47015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4">
              <a:alphaModFix/>
            </a:blip>
            <a:stretch>
              <a:fillRect b="0" l="0" r="0" t="0"/>
            </a:stretch>
          </a:blipFill>
          <a:ln>
            <a:noFill/>
          </a:ln>
        </p:spPr>
      </p:sp>
      <p:sp>
        <p:nvSpPr>
          <p:cNvPr id="320" name="Google Shape;320;p7"/>
          <p:cNvSpPr/>
          <p:nvPr/>
        </p:nvSpPr>
        <p:spPr>
          <a:xfrm>
            <a:off x="17182525" y="671855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4">
              <a:alphaModFix/>
            </a:blip>
            <a:stretch>
              <a:fillRect b="0" l="0" r="0" t="0"/>
            </a:stretch>
          </a:blipFill>
          <a:ln>
            <a:noFill/>
          </a:ln>
        </p:spPr>
      </p:sp>
      <p:pic>
        <p:nvPicPr>
          <p:cNvPr id="321" name="Google Shape;321;p7"/>
          <p:cNvPicPr preferRelativeResize="0"/>
          <p:nvPr/>
        </p:nvPicPr>
        <p:blipFill rotWithShape="1">
          <a:blip r:embed="rId5">
            <a:alphaModFix/>
          </a:blip>
          <a:srcRect b="0" l="0" r="0" t="0"/>
          <a:stretch/>
        </p:blipFill>
        <p:spPr>
          <a:xfrm>
            <a:off x="-228600" y="9285000"/>
            <a:ext cx="1513221" cy="1021125"/>
          </a:xfrm>
          <a:prstGeom prst="rect">
            <a:avLst/>
          </a:prstGeom>
          <a:noFill/>
          <a:ln>
            <a:noFill/>
          </a:ln>
        </p:spPr>
      </p:pic>
      <p:sp>
        <p:nvSpPr>
          <p:cNvPr id="322" name="Google Shape;322;p7"/>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pic>
        <p:nvPicPr>
          <p:cNvPr id="323" name="Google Shape;323;p7"/>
          <p:cNvPicPr preferRelativeResize="0"/>
          <p:nvPr/>
        </p:nvPicPr>
        <p:blipFill>
          <a:blip r:embed="rId6">
            <a:alphaModFix/>
          </a:blip>
          <a:stretch>
            <a:fillRect/>
          </a:stretch>
        </p:blipFill>
        <p:spPr>
          <a:xfrm>
            <a:off x="8314025" y="256051"/>
            <a:ext cx="7474925" cy="9774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327" name="Shape 327"/>
        <p:cNvGrpSpPr/>
        <p:nvPr/>
      </p:nvGrpSpPr>
      <p:grpSpPr>
        <a:xfrm>
          <a:off x="0" y="0"/>
          <a:ext cx="0" cy="0"/>
          <a:chOff x="0" y="0"/>
          <a:chExt cx="0" cy="0"/>
        </a:xfrm>
      </p:grpSpPr>
      <p:sp>
        <p:nvSpPr>
          <p:cNvPr id="328" name="Google Shape;328;g2cd72958642_0_0"/>
          <p:cNvSpPr txBox="1"/>
          <p:nvPr/>
        </p:nvSpPr>
        <p:spPr>
          <a:xfrm>
            <a:off x="539875" y="3219875"/>
            <a:ext cx="6411600" cy="2062500"/>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Clr>
                <a:srgbClr val="000000"/>
              </a:buClr>
              <a:buSzPts val="7000"/>
              <a:buFont typeface="Arial"/>
              <a:buNone/>
            </a:pPr>
            <a:r>
              <a:rPr b="0" i="0" lang="en-US" sz="7000" u="none" cap="none" strike="noStrike">
                <a:solidFill>
                  <a:srgbClr val="56AEFF"/>
                </a:solidFill>
                <a:latin typeface="Archivo Black"/>
                <a:ea typeface="Archivo Black"/>
                <a:cs typeface="Archivo Black"/>
                <a:sym typeface="Archivo Black"/>
              </a:rPr>
              <a:t>ER Diagram</a:t>
            </a:r>
            <a:endParaRPr b="0" i="0" sz="7000" u="none" cap="none" strike="noStrike">
              <a:solidFill>
                <a:srgbClr val="56AEFF"/>
              </a:solidFill>
              <a:latin typeface="Archivo Black"/>
              <a:ea typeface="Archivo Black"/>
              <a:cs typeface="Archivo Black"/>
              <a:sym typeface="Archivo Black"/>
            </a:endParaRPr>
          </a:p>
          <a:p>
            <a:pPr indent="0" lvl="0" marL="0" marR="0" rtl="0" algn="ctr">
              <a:lnSpc>
                <a:spcPct val="119996"/>
              </a:lnSpc>
              <a:spcBef>
                <a:spcPts val="0"/>
              </a:spcBef>
              <a:spcAft>
                <a:spcPts val="0"/>
              </a:spcAft>
              <a:buClr>
                <a:srgbClr val="000000"/>
              </a:buClr>
              <a:buSzPts val="5000"/>
              <a:buFont typeface="Arial"/>
              <a:buNone/>
            </a:pPr>
            <a:r>
              <a:rPr b="0" i="0" lang="en-US" sz="5000" u="none" cap="none" strike="noStrike">
                <a:solidFill>
                  <a:srgbClr val="56AEFF"/>
                </a:solidFill>
                <a:latin typeface="Archivo Black"/>
                <a:ea typeface="Archivo Black"/>
                <a:cs typeface="Archivo Black"/>
                <a:sym typeface="Archivo Black"/>
              </a:rPr>
              <a:t>(top half view)</a:t>
            </a:r>
            <a:endParaRPr b="0" i="0" sz="5000" u="none" cap="none" strike="noStrike">
              <a:solidFill>
                <a:srgbClr val="56AEFF"/>
              </a:solidFill>
              <a:latin typeface="Archivo Black"/>
              <a:ea typeface="Archivo Black"/>
              <a:cs typeface="Archivo Black"/>
              <a:sym typeface="Archivo Black"/>
            </a:endParaRPr>
          </a:p>
        </p:txBody>
      </p:sp>
      <p:sp>
        <p:nvSpPr>
          <p:cNvPr id="329" name="Google Shape;329;g2cd72958642_0_0"/>
          <p:cNvSpPr/>
          <p:nvPr/>
        </p:nvSpPr>
        <p:spPr>
          <a:xfrm>
            <a:off x="6975317" y="-2198044"/>
            <a:ext cx="4337366" cy="4337366"/>
          </a:xfrm>
          <a:custGeom>
            <a:rect b="b" l="l" r="r" t="t"/>
            <a:pathLst>
              <a:path extrusionOk="0" h="4337366" w="4337366">
                <a:moveTo>
                  <a:pt x="0" y="0"/>
                </a:moveTo>
                <a:lnTo>
                  <a:pt x="4337366" y="0"/>
                </a:lnTo>
                <a:lnTo>
                  <a:pt x="4337366" y="4337366"/>
                </a:lnTo>
                <a:lnTo>
                  <a:pt x="0" y="4337366"/>
                </a:lnTo>
                <a:lnTo>
                  <a:pt x="0" y="0"/>
                </a:lnTo>
                <a:close/>
              </a:path>
            </a:pathLst>
          </a:custGeom>
          <a:blipFill rotWithShape="1">
            <a:blip r:embed="rId3">
              <a:alphaModFix amt="29000"/>
            </a:blip>
            <a:stretch>
              <a:fillRect b="0" l="0" r="0" t="0"/>
            </a:stretch>
          </a:blipFill>
          <a:ln>
            <a:noFill/>
          </a:ln>
        </p:spPr>
      </p:sp>
      <p:sp>
        <p:nvSpPr>
          <p:cNvPr id="330" name="Google Shape;330;g2cd72958642_0_0"/>
          <p:cNvSpPr txBox="1"/>
          <p:nvPr/>
        </p:nvSpPr>
        <p:spPr>
          <a:xfrm>
            <a:off x="17722650" y="9432000"/>
            <a:ext cx="9981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9</a:t>
            </a:r>
            <a:endParaRPr b="1" i="0" sz="3200" u="none" cap="none" strike="noStrike">
              <a:solidFill>
                <a:schemeClr val="lt1"/>
              </a:solidFill>
              <a:latin typeface="Calibri"/>
              <a:ea typeface="Calibri"/>
              <a:cs typeface="Calibri"/>
              <a:sym typeface="Calibri"/>
            </a:endParaRPr>
          </a:p>
        </p:txBody>
      </p:sp>
      <p:pic>
        <p:nvPicPr>
          <p:cNvPr id="331" name="Google Shape;331;g2cd72958642_0_0"/>
          <p:cNvPicPr preferRelativeResize="0"/>
          <p:nvPr/>
        </p:nvPicPr>
        <p:blipFill rotWithShape="1">
          <a:blip r:embed="rId4">
            <a:alphaModFix/>
          </a:blip>
          <a:srcRect b="0" l="0" r="0" t="0"/>
          <a:stretch/>
        </p:blipFill>
        <p:spPr>
          <a:xfrm>
            <a:off x="-228600" y="9285000"/>
            <a:ext cx="1513221" cy="1021125"/>
          </a:xfrm>
          <a:prstGeom prst="rect">
            <a:avLst/>
          </a:prstGeom>
          <a:noFill/>
          <a:ln>
            <a:noFill/>
          </a:ln>
        </p:spPr>
      </p:pic>
      <p:sp>
        <p:nvSpPr>
          <p:cNvPr id="332" name="Google Shape;332;g2cd72958642_0_0"/>
          <p:cNvSpPr txBox="1"/>
          <p:nvPr/>
        </p:nvSpPr>
        <p:spPr>
          <a:xfrm>
            <a:off x="955525" y="9513600"/>
            <a:ext cx="5580300" cy="7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chemeClr val="lt1"/>
                </a:solidFill>
                <a:latin typeface="Calibri"/>
                <a:ea typeface="Calibri"/>
                <a:cs typeface="Calibri"/>
                <a:sym typeface="Calibri"/>
              </a:rPr>
              <a:t>Group 2 - BMSO 601 Term Group Project </a:t>
            </a:r>
            <a:endParaRPr b="1" i="0" sz="2500" u="none" cap="none" strike="noStrike">
              <a:solidFill>
                <a:schemeClr val="lt1"/>
              </a:solidFill>
              <a:latin typeface="Calibri"/>
              <a:ea typeface="Calibri"/>
              <a:cs typeface="Calibri"/>
              <a:sym typeface="Calibri"/>
            </a:endParaRPr>
          </a:p>
        </p:txBody>
      </p:sp>
      <p:sp>
        <p:nvSpPr>
          <p:cNvPr id="333" name="Google Shape;333;g2cd72958642_0_0"/>
          <p:cNvSpPr/>
          <p:nvPr/>
        </p:nvSpPr>
        <p:spPr>
          <a:xfrm>
            <a:off x="2345963" y="-729372"/>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5">
              <a:alphaModFix/>
            </a:blip>
            <a:stretch>
              <a:fillRect b="0" l="0" r="0" t="0"/>
            </a:stretch>
          </a:blipFill>
          <a:ln>
            <a:noFill/>
          </a:ln>
        </p:spPr>
      </p:sp>
      <p:sp>
        <p:nvSpPr>
          <p:cNvPr id="334" name="Google Shape;334;g2cd72958642_0_0"/>
          <p:cNvSpPr/>
          <p:nvPr/>
        </p:nvSpPr>
        <p:spPr>
          <a:xfrm>
            <a:off x="242525" y="-729372"/>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5">
              <a:alphaModFix/>
            </a:blip>
            <a:stretch>
              <a:fillRect b="0" l="0" r="0" t="0"/>
            </a:stretch>
          </a:blipFill>
          <a:ln>
            <a:noFill/>
          </a:ln>
        </p:spPr>
      </p:sp>
      <p:sp>
        <p:nvSpPr>
          <p:cNvPr id="335" name="Google Shape;335;g2cd72958642_0_0"/>
          <p:cNvSpPr/>
          <p:nvPr/>
        </p:nvSpPr>
        <p:spPr>
          <a:xfrm>
            <a:off x="4449400" y="-729372"/>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5">
              <a:alphaModFix/>
            </a:blip>
            <a:stretch>
              <a:fillRect b="0" l="0" r="0" t="0"/>
            </a:stretch>
          </a:blipFill>
          <a:ln>
            <a:noFill/>
          </a:ln>
        </p:spPr>
      </p:sp>
      <p:pic>
        <p:nvPicPr>
          <p:cNvPr id="336" name="Google Shape;336;g2cd72958642_0_0"/>
          <p:cNvPicPr preferRelativeResize="0"/>
          <p:nvPr/>
        </p:nvPicPr>
        <p:blipFill rotWithShape="1">
          <a:blip r:embed="rId6">
            <a:alphaModFix/>
          </a:blip>
          <a:srcRect b="8181" l="0" r="0" t="0"/>
          <a:stretch/>
        </p:blipFill>
        <p:spPr>
          <a:xfrm>
            <a:off x="7287575" y="716850"/>
            <a:ext cx="10207499" cy="8568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